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1"/>
  </p:notesMasterIdLst>
  <p:sldIdLst>
    <p:sldId id="277" r:id="rId2"/>
    <p:sldId id="261" r:id="rId3"/>
    <p:sldId id="259" r:id="rId4"/>
    <p:sldId id="264" r:id="rId5"/>
    <p:sldId id="269" r:id="rId6"/>
    <p:sldId id="280" r:id="rId7"/>
    <p:sldId id="281" r:id="rId8"/>
    <p:sldId id="268" r:id="rId9"/>
    <p:sldId id="267" r:id="rId10"/>
    <p:sldId id="266" r:id="rId11"/>
    <p:sldId id="265" r:id="rId12"/>
    <p:sldId id="270" r:id="rId13"/>
    <p:sldId id="272" r:id="rId14"/>
    <p:sldId id="271" r:id="rId15"/>
    <p:sldId id="273" r:id="rId16"/>
    <p:sldId id="275" r:id="rId17"/>
    <p:sldId id="274" r:id="rId18"/>
    <p:sldId id="282" r:id="rId19"/>
    <p:sldId id="260" r:id="rId20"/>
  </p:sldIdLst>
  <p:sldSz cx="9906000" cy="6858000" type="A4"/>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PPT" id="{72E9ACB7-B7EA-4036-8650-060E02B55B3D}">
          <p14:sldIdLst>
            <p14:sldId id="277"/>
          </p14:sldIdLst>
        </p14:section>
        <p14:section name="Presentation" id="{44A5032D-8BD9-4B16-802D-D2AA69222318}">
          <p14:sldIdLst>
            <p14:sldId id="261"/>
            <p14:sldId id="259"/>
            <p14:sldId id="264"/>
            <p14:sldId id="269"/>
            <p14:sldId id="280"/>
            <p14:sldId id="281"/>
            <p14:sldId id="268"/>
            <p14:sldId id="267"/>
            <p14:sldId id="266"/>
            <p14:sldId id="265"/>
            <p14:sldId id="270"/>
            <p14:sldId id="272"/>
            <p14:sldId id="271"/>
            <p14:sldId id="273"/>
            <p14:sldId id="275"/>
            <p14:sldId id="274"/>
            <p14:sldId id="282"/>
          </p14:sldIdLst>
        </p14:section>
        <p14:section name="Thank PPT" id="{85EE760C-68F5-4850-A7E5-5B4EFEC0D945}">
          <p14:sldIdLst>
            <p14:sldId id="260"/>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50" autoAdjust="0"/>
    <p:restoredTop sz="94665" autoAdjust="0"/>
  </p:normalViewPr>
  <p:slideViewPr>
    <p:cSldViewPr>
      <p:cViewPr varScale="1">
        <p:scale>
          <a:sx n="78" d="100"/>
          <a:sy n="78" d="100"/>
        </p:scale>
        <p:origin x="1334" y="62"/>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E1B7C7D5-E95C-491E-B81D-2198521483E7}" type="datetimeFigureOut">
              <a:rPr lang="en-US" smtClean="0"/>
              <a:pPr/>
              <a:t>9/10/2024</a:t>
            </a:fld>
            <a:endParaRPr lang="en-US" dirty="0"/>
          </a:p>
        </p:txBody>
      </p:sp>
      <p:sp>
        <p:nvSpPr>
          <p:cNvPr id="4" name="Slide Image Placeholder 3"/>
          <p:cNvSpPr>
            <a:spLocks noGrp="1" noRot="1" noChangeAspect="1"/>
          </p:cNvSpPr>
          <p:nvPr>
            <p:ph type="sldImg" idx="2"/>
          </p:nvPr>
        </p:nvSpPr>
        <p:spPr>
          <a:xfrm>
            <a:off x="2714625" y="514350"/>
            <a:ext cx="371475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264119B2-7ACB-4D9F-BA7F-3A05B7F078FE}" type="slidenum">
              <a:rPr lang="en-US" smtClean="0"/>
              <a:pPr/>
              <a:t>‹#›</a:t>
            </a:fld>
            <a:endParaRPr lang="en-US" dirty="0"/>
          </a:p>
        </p:txBody>
      </p:sp>
    </p:spTree>
    <p:extLst>
      <p:ext uri="{BB962C8B-B14F-4D97-AF65-F5344CB8AC3E}">
        <p14:creationId xmlns:p14="http://schemas.microsoft.com/office/powerpoint/2010/main" val="4070744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4119B2-7ACB-4D9F-BA7F-3A05B7F078FE}" type="slidenum">
              <a:rPr lang="en-US" smtClean="0"/>
              <a:pPr/>
              <a:t>1</a:t>
            </a:fld>
            <a:endParaRPr lang="en-US" dirty="0"/>
          </a:p>
        </p:txBody>
      </p:sp>
    </p:spTree>
    <p:extLst>
      <p:ext uri="{BB962C8B-B14F-4D97-AF65-F5344CB8AC3E}">
        <p14:creationId xmlns:p14="http://schemas.microsoft.com/office/powerpoint/2010/main" val="679078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4119B2-7ACB-4D9F-BA7F-3A05B7F078FE}" type="slidenum">
              <a:rPr lang="en-US" smtClean="0"/>
              <a:pPr/>
              <a:t>19</a:t>
            </a:fld>
            <a:endParaRPr lang="en-US" dirty="0"/>
          </a:p>
        </p:txBody>
      </p:sp>
    </p:spTree>
    <p:extLst>
      <p:ext uri="{BB962C8B-B14F-4D97-AF65-F5344CB8AC3E}">
        <p14:creationId xmlns:p14="http://schemas.microsoft.com/office/powerpoint/2010/main" val="679078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90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ounded Rectangle 7"/>
          <p:cNvSpPr/>
          <p:nvPr/>
        </p:nvSpPr>
        <p:spPr>
          <a:xfrm>
            <a:off x="99060" y="101600"/>
            <a:ext cx="970788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69421F71-E065-465B-A1B8-F123ABD19954}" type="datetime1">
              <a:rPr lang="en-US" smtClean="0"/>
              <a:pPr/>
              <a:t>9/10/2024</a:t>
            </a:fld>
            <a:endParaRPr lang="en-US" dirty="0"/>
          </a:p>
        </p:txBody>
      </p:sp>
      <p:sp>
        <p:nvSpPr>
          <p:cNvPr id="5" name="Footer Placeholder 4"/>
          <p:cNvSpPr>
            <a:spLocks noGrp="1"/>
          </p:cNvSpPr>
          <p:nvPr>
            <p:ph type="ftr" sz="quarter" idx="11"/>
          </p:nvPr>
        </p:nvSpPr>
        <p:spPr/>
        <p:txBody>
          <a:bodyPr/>
          <a:lstStyle/>
          <a:p>
            <a:r>
              <a:rPr lang="en-US" dirty="0"/>
              <a:t>MM(DU), Mullana-Ambala, ------- Jai Shree Ram ------- Seminar-I (1323607)</a:t>
            </a:r>
          </a:p>
        </p:txBody>
      </p:sp>
      <p:sp>
        <p:nvSpPr>
          <p:cNvPr id="9" name="Rectangle 8"/>
          <p:cNvSpPr/>
          <p:nvPr/>
        </p:nvSpPr>
        <p:spPr>
          <a:xfrm>
            <a:off x="374227" y="2942602"/>
            <a:ext cx="7743592"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8203706" y="2944634"/>
            <a:ext cx="1289544"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8355440" y="3136658"/>
            <a:ext cx="986076"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482607" y="3055622"/>
            <a:ext cx="7526832"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a:xfrm>
            <a:off x="8435728" y="4625268"/>
            <a:ext cx="825500" cy="457200"/>
          </a:xfrm>
        </p:spPr>
        <p:txBody>
          <a:bodyPr/>
          <a:lstStyle>
            <a:lvl1pPr algn="ctr">
              <a:defRPr sz="2800">
                <a:solidFill>
                  <a:schemeClr val="accent1">
                    <a:lumMod val="50000"/>
                  </a:schemeClr>
                </a:solidFill>
              </a:defRPr>
            </a:lvl1pPr>
          </a:lstStyle>
          <a:p>
            <a:fld id="{629A90B4-5E49-45E1-84DB-D5D6766B14BC}" type="slidenum">
              <a:rPr lang="en-US" smtClean="0"/>
              <a:pPr/>
              <a:t>‹#›</a:t>
            </a:fld>
            <a:endParaRPr lang="en-US" dirty="0"/>
          </a:p>
        </p:txBody>
      </p:sp>
      <p:sp>
        <p:nvSpPr>
          <p:cNvPr id="11" name="Rectangle 10"/>
          <p:cNvSpPr/>
          <p:nvPr/>
        </p:nvSpPr>
        <p:spPr>
          <a:xfrm>
            <a:off x="586974" y="4559277"/>
            <a:ext cx="7318097"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83885" y="3139440"/>
            <a:ext cx="7324274"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696372" y="4648200"/>
            <a:ext cx="70993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655097" y="3227034"/>
            <a:ext cx="7181850" cy="1219201"/>
          </a:xfrm>
        </p:spPr>
        <p:txBody>
          <a:bodyPr anchor="b" anchorCtr="0">
            <a:noAutofit/>
          </a:bodyPr>
          <a:lstStyle>
            <a:lvl1pPr>
              <a:defRPr sz="4000">
                <a:solidFill>
                  <a:schemeClr val="accent1">
                    <a:lumMod val="50000"/>
                  </a:schemeClr>
                </a:solidFill>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6F6D35-736D-4AE9-8D04-8C4FA94F3F7F}" type="datetime1">
              <a:rPr lang="en-US" smtClean="0"/>
              <a:pPr/>
              <a:t>9/10/2024</a:t>
            </a:fld>
            <a:endParaRPr lang="en-US" dirty="0"/>
          </a:p>
        </p:txBody>
      </p:sp>
      <p:sp>
        <p:nvSpPr>
          <p:cNvPr id="5" name="Footer Placeholder 4"/>
          <p:cNvSpPr>
            <a:spLocks noGrp="1"/>
          </p:cNvSpPr>
          <p:nvPr>
            <p:ph type="ftr" sz="quarter" idx="11"/>
          </p:nvPr>
        </p:nvSpPr>
        <p:spPr/>
        <p:txBody>
          <a:bodyPr/>
          <a:lstStyle/>
          <a:p>
            <a:r>
              <a:rPr lang="en-US" dirty="0"/>
              <a:t>MM(DU), Mullana-Ambala, ------- Jai Shree Ram ------- Seminar-I (1323607)</a:t>
            </a:r>
          </a:p>
        </p:txBody>
      </p:sp>
      <p:sp>
        <p:nvSpPr>
          <p:cNvPr id="6" name="Slide Number Placeholder 5"/>
          <p:cNvSpPr>
            <a:spLocks noGrp="1"/>
          </p:cNvSpPr>
          <p:nvPr>
            <p:ph type="sldNum" sz="quarter" idx="12"/>
          </p:nvPr>
        </p:nvSpPr>
        <p:spPr/>
        <p:txBody>
          <a:bodyPr/>
          <a:lstStyle/>
          <a:p>
            <a:fld id="{629A90B4-5E49-45E1-84DB-D5D6766B14B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7433511" y="228600"/>
            <a:ext cx="201422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8" name="Rectangle 7"/>
          <p:cNvSpPr/>
          <p:nvPr/>
        </p:nvSpPr>
        <p:spPr>
          <a:xfrm>
            <a:off x="7534828" y="351410"/>
            <a:ext cx="1811588"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p:cNvSpPr>
            <a:spLocks noGrp="1"/>
          </p:cNvSpPr>
          <p:nvPr>
            <p:ph type="title" orient="vert"/>
          </p:nvPr>
        </p:nvSpPr>
        <p:spPr>
          <a:xfrm>
            <a:off x="7635959" y="395428"/>
            <a:ext cx="1609325" cy="578898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95300" y="381000"/>
            <a:ext cx="6686550" cy="5791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FAD778-92EB-4C10-87EC-32BAE7E92050}" type="datetime1">
              <a:rPr lang="en-US" smtClean="0"/>
              <a:pPr/>
              <a:t>9/10/2024</a:t>
            </a:fld>
            <a:endParaRPr lang="en-US" dirty="0"/>
          </a:p>
        </p:txBody>
      </p:sp>
      <p:sp>
        <p:nvSpPr>
          <p:cNvPr id="5" name="Footer Placeholder 4"/>
          <p:cNvSpPr>
            <a:spLocks noGrp="1"/>
          </p:cNvSpPr>
          <p:nvPr>
            <p:ph type="ftr" sz="quarter" idx="11"/>
          </p:nvPr>
        </p:nvSpPr>
        <p:spPr/>
        <p:txBody>
          <a:bodyPr/>
          <a:lstStyle/>
          <a:p>
            <a:r>
              <a:rPr lang="en-US" dirty="0"/>
              <a:t>MM(DU), Mullana-Ambala, ------- Jai Shree Ram ------- Seminar-I (1323607)</a:t>
            </a:r>
          </a:p>
        </p:txBody>
      </p:sp>
      <p:sp>
        <p:nvSpPr>
          <p:cNvPr id="6" name="Slide Number Placeholder 5"/>
          <p:cNvSpPr>
            <a:spLocks noGrp="1"/>
          </p:cNvSpPr>
          <p:nvPr>
            <p:ph type="sldNum" sz="quarter" idx="12"/>
          </p:nvPr>
        </p:nvSpPr>
        <p:spPr/>
        <p:txBody>
          <a:bodyPr/>
          <a:lstStyle/>
          <a:p>
            <a:fld id="{629A90B4-5E49-45E1-84DB-D5D6766B14B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CC7CDF-AF90-4FD3-8177-8848AFAB58D5}" type="datetime1">
              <a:rPr lang="en-US" smtClean="0"/>
              <a:pPr/>
              <a:t>9/10/2024</a:t>
            </a:fld>
            <a:endParaRPr lang="en-US" dirty="0"/>
          </a:p>
        </p:txBody>
      </p:sp>
      <p:sp>
        <p:nvSpPr>
          <p:cNvPr id="5" name="Footer Placeholder 4"/>
          <p:cNvSpPr>
            <a:spLocks noGrp="1"/>
          </p:cNvSpPr>
          <p:nvPr>
            <p:ph type="ftr" sz="quarter" idx="11"/>
          </p:nvPr>
        </p:nvSpPr>
        <p:spPr/>
        <p:txBody>
          <a:bodyPr/>
          <a:lstStyle/>
          <a:p>
            <a:r>
              <a:rPr lang="en-US" dirty="0"/>
              <a:t>MM(DU), Mullana-Ambala, ------- Jai Shree Ram ------- Seminar-I (1323607)</a:t>
            </a:r>
          </a:p>
        </p:txBody>
      </p:sp>
      <p:sp>
        <p:nvSpPr>
          <p:cNvPr id="6" name="Slide Number Placeholder 5"/>
          <p:cNvSpPr>
            <a:spLocks noGrp="1"/>
          </p:cNvSpPr>
          <p:nvPr>
            <p:ph type="sldNum" sz="quarter" idx="12"/>
          </p:nvPr>
        </p:nvSpPr>
        <p:spPr/>
        <p:txBody>
          <a:bodyPr/>
          <a:lstStyle/>
          <a:p>
            <a:fld id="{629A90B4-5E49-45E1-84DB-D5D6766B14B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90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ounded Rectangle 7"/>
          <p:cNvSpPr/>
          <p:nvPr/>
        </p:nvSpPr>
        <p:spPr>
          <a:xfrm>
            <a:off x="99060" y="101600"/>
            <a:ext cx="970788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BFDE2B28-A070-4AC8-B982-63F25BDC4844}" type="datetime1">
              <a:rPr lang="en-US" smtClean="0"/>
              <a:pPr/>
              <a:t>9/10/2024</a:t>
            </a:fld>
            <a:endParaRPr lang="en-US" dirty="0"/>
          </a:p>
        </p:txBody>
      </p:sp>
      <p:sp>
        <p:nvSpPr>
          <p:cNvPr id="13" name="Rectangle 12"/>
          <p:cNvSpPr/>
          <p:nvPr/>
        </p:nvSpPr>
        <p:spPr>
          <a:xfrm>
            <a:off x="489641" y="2946400"/>
            <a:ext cx="8953923"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614961" y="3048000"/>
            <a:ext cx="8703283"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p:cNvSpPr>
            <a:spLocks noGrp="1"/>
          </p:cNvSpPr>
          <p:nvPr>
            <p:ph type="ftr" sz="quarter" idx="11"/>
          </p:nvPr>
        </p:nvSpPr>
        <p:spPr/>
        <p:txBody>
          <a:bodyPr/>
          <a:lstStyle/>
          <a:p>
            <a:r>
              <a:rPr lang="en-US" dirty="0"/>
              <a:t>MM(DU), Mullana-Ambala, ------- Jai Shree Ram ------- Seminar-I (1323607)</a:t>
            </a:r>
          </a:p>
        </p:txBody>
      </p:sp>
      <p:sp>
        <p:nvSpPr>
          <p:cNvPr id="6" name="Slide Number Placeholder 5"/>
          <p:cNvSpPr>
            <a:spLocks noGrp="1"/>
          </p:cNvSpPr>
          <p:nvPr>
            <p:ph type="sldNum" sz="quarter" idx="12"/>
          </p:nvPr>
        </p:nvSpPr>
        <p:spPr/>
        <p:txBody>
          <a:bodyPr/>
          <a:lstStyle/>
          <a:p>
            <a:fld id="{629A90B4-5E49-45E1-84DB-D5D6766B14BC}" type="slidenum">
              <a:rPr lang="en-US" smtClean="0"/>
              <a:pPr/>
              <a:t>‹#›</a:t>
            </a:fld>
            <a:endParaRPr lang="en-US" dirty="0"/>
          </a:p>
        </p:txBody>
      </p:sp>
      <p:sp>
        <p:nvSpPr>
          <p:cNvPr id="2" name="Title 1"/>
          <p:cNvSpPr>
            <a:spLocks noGrp="1"/>
          </p:cNvSpPr>
          <p:nvPr>
            <p:ph type="title"/>
          </p:nvPr>
        </p:nvSpPr>
        <p:spPr>
          <a:xfrm>
            <a:off x="797827" y="3200400"/>
            <a:ext cx="833755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a:t>Click to edit Master title style</a:t>
            </a:r>
            <a:endParaRPr lang="en-US" dirty="0"/>
          </a:p>
        </p:txBody>
      </p:sp>
      <p:sp>
        <p:nvSpPr>
          <p:cNvPr id="15" name="Rectangle 14"/>
          <p:cNvSpPr/>
          <p:nvPr/>
        </p:nvSpPr>
        <p:spPr>
          <a:xfrm>
            <a:off x="731787" y="4541521"/>
            <a:ext cx="846963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797827" y="4607511"/>
            <a:ext cx="833755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4" name="Rectangle 13"/>
          <p:cNvSpPr/>
          <p:nvPr/>
        </p:nvSpPr>
        <p:spPr>
          <a:xfrm>
            <a:off x="732070" y="3124200"/>
            <a:ext cx="8469066"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1639" y="408373"/>
            <a:ext cx="8949061" cy="1039427"/>
          </a:xfrm>
        </p:spPr>
        <p:txBody>
          <a:bodyPr/>
          <a:lstStyle/>
          <a:p>
            <a:r>
              <a:rPr lang="en-US"/>
              <a:t>Click to edit Master title style</a:t>
            </a:r>
          </a:p>
        </p:txBody>
      </p:sp>
      <p:sp>
        <p:nvSpPr>
          <p:cNvPr id="3" name="Content Placeholder 2"/>
          <p:cNvSpPr>
            <a:spLocks noGrp="1"/>
          </p:cNvSpPr>
          <p:nvPr>
            <p:ph sz="half" idx="1"/>
          </p:nvPr>
        </p:nvSpPr>
        <p:spPr>
          <a:xfrm>
            <a:off x="461639" y="1719071"/>
            <a:ext cx="437515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35550" y="1719071"/>
            <a:ext cx="437515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244E35-E0A9-4D53-847F-A2C385EBDA36}" type="datetime1">
              <a:rPr lang="en-US" smtClean="0"/>
              <a:pPr/>
              <a:t>9/10/2024</a:t>
            </a:fld>
            <a:endParaRPr lang="en-US" dirty="0"/>
          </a:p>
        </p:txBody>
      </p:sp>
      <p:sp>
        <p:nvSpPr>
          <p:cNvPr id="6" name="Footer Placeholder 5"/>
          <p:cNvSpPr>
            <a:spLocks noGrp="1"/>
          </p:cNvSpPr>
          <p:nvPr>
            <p:ph type="ftr" sz="quarter" idx="11"/>
          </p:nvPr>
        </p:nvSpPr>
        <p:spPr/>
        <p:txBody>
          <a:bodyPr/>
          <a:lstStyle/>
          <a:p>
            <a:r>
              <a:rPr lang="en-US" dirty="0"/>
              <a:t>MM(DU), Mullana-Ambala, ------- Jai Shree Ram ------- Seminar-I (1323607)</a:t>
            </a:r>
          </a:p>
        </p:txBody>
      </p:sp>
      <p:sp>
        <p:nvSpPr>
          <p:cNvPr id="7" name="Slide Number Placeholder 6"/>
          <p:cNvSpPr>
            <a:spLocks noGrp="1"/>
          </p:cNvSpPr>
          <p:nvPr>
            <p:ph type="sldNum" sz="quarter" idx="12"/>
          </p:nvPr>
        </p:nvSpPr>
        <p:spPr/>
        <p:txBody>
          <a:bodyPr/>
          <a:lstStyle/>
          <a:p>
            <a:fld id="{629A90B4-5E49-45E1-84DB-D5D6766B14B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1639" y="408373"/>
            <a:ext cx="8949061" cy="103942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61639" y="1722438"/>
            <a:ext cx="4376870"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61639" y="2438400"/>
            <a:ext cx="4376870"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32111" y="1722438"/>
            <a:ext cx="4378590"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438400"/>
            <a:ext cx="4378590"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13A59D-9FC7-4D01-A5CE-52F2231B5948}" type="datetime1">
              <a:rPr lang="en-US" smtClean="0"/>
              <a:pPr/>
              <a:t>9/10/2024</a:t>
            </a:fld>
            <a:endParaRPr lang="en-US" dirty="0"/>
          </a:p>
        </p:txBody>
      </p:sp>
      <p:sp>
        <p:nvSpPr>
          <p:cNvPr id="8" name="Footer Placeholder 7"/>
          <p:cNvSpPr>
            <a:spLocks noGrp="1"/>
          </p:cNvSpPr>
          <p:nvPr>
            <p:ph type="ftr" sz="quarter" idx="11"/>
          </p:nvPr>
        </p:nvSpPr>
        <p:spPr/>
        <p:txBody>
          <a:bodyPr/>
          <a:lstStyle/>
          <a:p>
            <a:r>
              <a:rPr lang="en-US" dirty="0"/>
              <a:t>MM(DU), Mullana-Ambala, ------- Jai Shree Ram ------- Seminar-I (1323607)</a:t>
            </a:r>
          </a:p>
        </p:txBody>
      </p:sp>
      <p:sp>
        <p:nvSpPr>
          <p:cNvPr id="9" name="Slide Number Placeholder 8"/>
          <p:cNvSpPr>
            <a:spLocks noGrp="1"/>
          </p:cNvSpPr>
          <p:nvPr>
            <p:ph type="sldNum" sz="quarter" idx="12"/>
          </p:nvPr>
        </p:nvSpPr>
        <p:spPr/>
        <p:txBody>
          <a:bodyPr/>
          <a:lstStyle/>
          <a:p>
            <a:fld id="{629A90B4-5E49-45E1-84DB-D5D6766B14B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35DB7F-DF2A-4725-B4CD-F7E5003F7BAB}" type="datetime1">
              <a:rPr lang="en-US" smtClean="0"/>
              <a:pPr/>
              <a:t>9/10/2024</a:t>
            </a:fld>
            <a:endParaRPr lang="en-US" dirty="0"/>
          </a:p>
        </p:txBody>
      </p:sp>
      <p:sp>
        <p:nvSpPr>
          <p:cNvPr id="4" name="Footer Placeholder 3"/>
          <p:cNvSpPr>
            <a:spLocks noGrp="1"/>
          </p:cNvSpPr>
          <p:nvPr>
            <p:ph type="ftr" sz="quarter" idx="11"/>
          </p:nvPr>
        </p:nvSpPr>
        <p:spPr/>
        <p:txBody>
          <a:bodyPr/>
          <a:lstStyle/>
          <a:p>
            <a:r>
              <a:rPr lang="en-US" dirty="0"/>
              <a:t>MM(DU), Mullana-Ambala, ------- Jai Shree Ram ------- Seminar-I (1323607)</a:t>
            </a:r>
          </a:p>
        </p:txBody>
      </p:sp>
      <p:sp>
        <p:nvSpPr>
          <p:cNvPr id="5" name="Slide Number Placeholder 4"/>
          <p:cNvSpPr>
            <a:spLocks noGrp="1"/>
          </p:cNvSpPr>
          <p:nvPr>
            <p:ph type="sldNum" sz="quarter" idx="12"/>
          </p:nvPr>
        </p:nvSpPr>
        <p:spPr/>
        <p:txBody>
          <a:bodyPr/>
          <a:lstStyle/>
          <a:p>
            <a:fld id="{629A90B4-5E49-45E1-84DB-D5D6766B14B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90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ounded Rectangle 10"/>
          <p:cNvSpPr/>
          <p:nvPr/>
        </p:nvSpPr>
        <p:spPr>
          <a:xfrm>
            <a:off x="99060" y="101600"/>
            <a:ext cx="970788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p:cNvSpPr>
            <a:spLocks noGrp="1"/>
          </p:cNvSpPr>
          <p:nvPr>
            <p:ph type="dt" sz="half" idx="10"/>
          </p:nvPr>
        </p:nvSpPr>
        <p:spPr/>
        <p:txBody>
          <a:bodyPr/>
          <a:lstStyle/>
          <a:p>
            <a:fld id="{7BDB8E7B-513A-4D4D-89F6-EF3299718063}" type="datetime1">
              <a:rPr lang="en-US" smtClean="0"/>
              <a:pPr/>
              <a:t>9/10/2024</a:t>
            </a:fld>
            <a:endParaRPr lang="en-US" dirty="0"/>
          </a:p>
        </p:txBody>
      </p:sp>
      <p:sp>
        <p:nvSpPr>
          <p:cNvPr id="3" name="Footer Placeholder 2"/>
          <p:cNvSpPr>
            <a:spLocks noGrp="1"/>
          </p:cNvSpPr>
          <p:nvPr>
            <p:ph type="ftr" sz="quarter" idx="11"/>
          </p:nvPr>
        </p:nvSpPr>
        <p:spPr/>
        <p:txBody>
          <a:bodyPr/>
          <a:lstStyle/>
          <a:p>
            <a:r>
              <a:rPr lang="en-US" dirty="0"/>
              <a:t>MM(DU), Mullana-Ambala, ------- Jai Shree Ram ------- Seminar-I (1323607)</a:t>
            </a:r>
          </a:p>
        </p:txBody>
      </p:sp>
      <p:sp>
        <p:nvSpPr>
          <p:cNvPr id="4" name="Slide Number Placeholder 3"/>
          <p:cNvSpPr>
            <a:spLocks noGrp="1"/>
          </p:cNvSpPr>
          <p:nvPr>
            <p:ph type="sldNum" sz="quarter" idx="12"/>
          </p:nvPr>
        </p:nvSpPr>
        <p:spPr/>
        <p:txBody>
          <a:bodyPr/>
          <a:lstStyle/>
          <a:p>
            <a:fld id="{629A90B4-5E49-45E1-84DB-D5D6766B14B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90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ounded Rectangle 11"/>
          <p:cNvSpPr/>
          <p:nvPr/>
        </p:nvSpPr>
        <p:spPr>
          <a:xfrm>
            <a:off x="99060" y="101600"/>
            <a:ext cx="970788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4210050" y="685800"/>
            <a:ext cx="4953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F4572F-BD41-4BA5-9BE5-0CBF788F7AB6}" type="datetime1">
              <a:rPr lang="en-US" smtClean="0"/>
              <a:pPr/>
              <a:t>9/10/2024</a:t>
            </a:fld>
            <a:endParaRPr lang="en-US" dirty="0"/>
          </a:p>
        </p:txBody>
      </p:sp>
      <p:sp>
        <p:nvSpPr>
          <p:cNvPr id="6" name="Footer Placeholder 5"/>
          <p:cNvSpPr>
            <a:spLocks noGrp="1"/>
          </p:cNvSpPr>
          <p:nvPr>
            <p:ph type="ftr" sz="quarter" idx="11"/>
          </p:nvPr>
        </p:nvSpPr>
        <p:spPr/>
        <p:txBody>
          <a:bodyPr/>
          <a:lstStyle/>
          <a:p>
            <a:r>
              <a:rPr lang="en-US" dirty="0"/>
              <a:t>MM(DU), Mullana-Ambala, ------- Jai Shree Ram ------- Seminar-I (1323607)</a:t>
            </a:r>
          </a:p>
        </p:txBody>
      </p:sp>
      <p:sp>
        <p:nvSpPr>
          <p:cNvPr id="7" name="Slide Number Placeholder 6"/>
          <p:cNvSpPr>
            <a:spLocks noGrp="1"/>
          </p:cNvSpPr>
          <p:nvPr>
            <p:ph type="sldNum" sz="quarter" idx="12"/>
          </p:nvPr>
        </p:nvSpPr>
        <p:spPr/>
        <p:txBody>
          <a:bodyPr/>
          <a:lstStyle/>
          <a:p>
            <a:fld id="{629A90B4-5E49-45E1-84DB-D5D6766B14BC}" type="slidenum">
              <a:rPr lang="en-US" smtClean="0"/>
              <a:pPr/>
              <a:t>‹#›</a:t>
            </a:fld>
            <a:endParaRPr lang="en-US" dirty="0"/>
          </a:p>
        </p:txBody>
      </p:sp>
      <p:sp>
        <p:nvSpPr>
          <p:cNvPr id="8" name="Rectangle 7"/>
          <p:cNvSpPr/>
          <p:nvPr/>
        </p:nvSpPr>
        <p:spPr>
          <a:xfrm>
            <a:off x="606703" y="1505712"/>
            <a:ext cx="2942947"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733081" y="1642472"/>
            <a:ext cx="2690192"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half" idx="2"/>
          </p:nvPr>
        </p:nvSpPr>
        <p:spPr>
          <a:xfrm>
            <a:off x="833083" y="2971800"/>
            <a:ext cx="2490187"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833083" y="1734312"/>
            <a:ext cx="2490187" cy="1191620"/>
          </a:xfrm>
        </p:spPr>
        <p:txBody>
          <a:bodyPr anchor="b">
            <a:normAutofit/>
          </a:bodyPr>
          <a:lstStyle>
            <a:lvl1pPr algn="l">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90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Rounded Rectangle 8"/>
          <p:cNvSpPr/>
          <p:nvPr/>
        </p:nvSpPr>
        <p:spPr>
          <a:xfrm>
            <a:off x="99060" y="101600"/>
            <a:ext cx="970788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742950" y="621437"/>
            <a:ext cx="84201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p:txBody>
          <a:bodyPr/>
          <a:lstStyle/>
          <a:p>
            <a:fld id="{111A6573-2B9C-4F98-9DA2-7731EE40F405}" type="datetime1">
              <a:rPr lang="en-US" smtClean="0"/>
              <a:pPr/>
              <a:t>9/10/2024</a:t>
            </a:fld>
            <a:endParaRPr lang="en-US" dirty="0"/>
          </a:p>
        </p:txBody>
      </p:sp>
      <p:sp>
        <p:nvSpPr>
          <p:cNvPr id="7" name="Slide Number Placeholder 6"/>
          <p:cNvSpPr>
            <a:spLocks noGrp="1"/>
          </p:cNvSpPr>
          <p:nvPr>
            <p:ph type="sldNum" sz="quarter" idx="12"/>
          </p:nvPr>
        </p:nvSpPr>
        <p:spPr/>
        <p:txBody>
          <a:bodyPr/>
          <a:lstStyle/>
          <a:p>
            <a:fld id="{629A90B4-5E49-45E1-84DB-D5D6766B14BC}" type="slidenum">
              <a:rPr lang="en-US" smtClean="0"/>
              <a:pPr/>
              <a:t>‹#›</a:t>
            </a:fld>
            <a:endParaRPr lang="en-US" dirty="0"/>
          </a:p>
        </p:txBody>
      </p:sp>
      <p:sp>
        <p:nvSpPr>
          <p:cNvPr id="10" name="Rectangle 9"/>
          <p:cNvSpPr/>
          <p:nvPr/>
        </p:nvSpPr>
        <p:spPr>
          <a:xfrm>
            <a:off x="742950" y="4953000"/>
            <a:ext cx="84201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825500" y="5029200"/>
            <a:ext cx="8234162"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5"/>
          <p:cNvSpPr>
            <a:spLocks noGrp="1"/>
          </p:cNvSpPr>
          <p:nvPr>
            <p:ph type="ftr" sz="quarter" idx="11"/>
          </p:nvPr>
        </p:nvSpPr>
        <p:spPr/>
        <p:txBody>
          <a:bodyPr/>
          <a:lstStyle/>
          <a:p>
            <a:r>
              <a:rPr lang="en-US" dirty="0"/>
              <a:t>MM(DU), Mullana-Ambala, ------- Jai Shree Ram ------- Seminar-I (1323607)</a:t>
            </a:r>
          </a:p>
        </p:txBody>
      </p:sp>
      <p:sp>
        <p:nvSpPr>
          <p:cNvPr id="13" name="Rectangle 12"/>
          <p:cNvSpPr/>
          <p:nvPr/>
        </p:nvSpPr>
        <p:spPr>
          <a:xfrm>
            <a:off x="990600" y="5638800"/>
            <a:ext cx="793922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56055" y="5074920"/>
            <a:ext cx="8608314"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half" idx="2"/>
          </p:nvPr>
        </p:nvSpPr>
        <p:spPr>
          <a:xfrm>
            <a:off x="1035980" y="5656557"/>
            <a:ext cx="7848464"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990600" y="5105401"/>
            <a:ext cx="7939224" cy="523043"/>
          </a:xfrm>
        </p:spPr>
        <p:txBody>
          <a:bodyPr anchor="ctr" anchorCtr="0"/>
          <a:lstStyle>
            <a:lvl1pPr algn="ctr">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90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ounded Rectangle 6"/>
          <p:cNvSpPr/>
          <p:nvPr/>
        </p:nvSpPr>
        <p:spPr>
          <a:xfrm>
            <a:off x="99060" y="101600"/>
            <a:ext cx="970788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495300" y="1752601"/>
            <a:ext cx="89154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2"/>
                </a:solidFill>
              </a:defRPr>
            </a:lvl1pPr>
          </a:lstStyle>
          <a:p>
            <a:fld id="{20CF4B67-8F5B-4972-9C7F-93036FBF8110}" type="datetime1">
              <a:rPr lang="en-US" smtClean="0"/>
              <a:pPr/>
              <a:t>9/10/2024</a:t>
            </a:fld>
            <a:endParaRPr lang="en-US" dirty="0"/>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2"/>
                </a:solidFill>
              </a:defRPr>
            </a:lvl1pPr>
          </a:lstStyle>
          <a:p>
            <a:r>
              <a:rPr lang="en-US" dirty="0"/>
              <a:t>MM(DU), Mullana-Ambala, ------- Jai Shree Ram ------- Seminar-I (1323607)</a:t>
            </a:r>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2"/>
                </a:solidFill>
              </a:defRPr>
            </a:lvl1pPr>
          </a:lstStyle>
          <a:p>
            <a:fld id="{629A90B4-5E49-45E1-84DB-D5D6766B14BC}" type="slidenum">
              <a:rPr lang="en-US" smtClean="0"/>
              <a:pPr/>
              <a:t>‹#›</a:t>
            </a:fld>
            <a:endParaRPr lang="en-US" dirty="0"/>
          </a:p>
        </p:txBody>
      </p:sp>
      <p:sp>
        <p:nvSpPr>
          <p:cNvPr id="9" name="Rectangle 8"/>
          <p:cNvSpPr/>
          <p:nvPr/>
        </p:nvSpPr>
        <p:spPr>
          <a:xfrm>
            <a:off x="297180" y="278166"/>
            <a:ext cx="931164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10" name="Rectangle 9"/>
          <p:cNvSpPr/>
          <p:nvPr/>
        </p:nvSpPr>
        <p:spPr>
          <a:xfrm>
            <a:off x="403935" y="372862"/>
            <a:ext cx="9078897"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61639" y="408373"/>
            <a:ext cx="8949061" cy="1039427"/>
          </a:xfrm>
          <a:prstGeom prst="rect">
            <a:avLst/>
          </a:prstGeom>
        </p:spPr>
        <p:txBody>
          <a:bodyPr vert="horz" lIns="91440" tIns="45720" rIns="91440" bIns="45720" rtlCol="0" anchor="ctr">
            <a:normAutofit/>
          </a:bodyPr>
          <a:lstStyle/>
          <a:p>
            <a:r>
              <a:rPr lang="en-US"/>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dt="0"/>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jpe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8.wdp"/><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microsoft.com/office/2007/relationships/hdphoto" Target="../media/hdphoto10.wdp"/><Relationship Id="rId3" Type="http://schemas.microsoft.com/office/2007/relationships/hdphoto" Target="../media/hdphoto2.wdp"/><Relationship Id="rId7"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 Id="rId6" Type="http://schemas.microsoft.com/office/2007/relationships/hdphoto" Target="../media/hdphoto9.wdp"/><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11.wdp"/><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4.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13.wdp"/><Relationship Id="rId7"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apps.microsoft.com/detail/windowsdefinfer" TargetMode="External"/><Relationship Id="rId4" Type="http://schemas.openxmlformats.org/officeDocument/2006/relationships/hyperlink" Target="https://cybercrime.gov.in/" TargetMode="External"/><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hyperlink" Target="https://en.wikipedia.org/wiki/Research_and_Analysis_Wing" TargetMode="External"/><Relationship Id="rId13" Type="http://schemas.openxmlformats.org/officeDocument/2006/relationships/image" Target="../media/image33.png"/><Relationship Id="rId3" Type="http://schemas.openxmlformats.org/officeDocument/2006/relationships/hyperlink" Target="https://en.wikipedia.org/wiki/B._Raman" TargetMode="External"/><Relationship Id="rId7" Type="http://schemas.openxmlformats.org/officeDocument/2006/relationships/hyperlink" Target="https://en.wikipedia.org/wiki/Cybercrime" TargetMode="External"/><Relationship Id="rId12" Type="http://schemas.openxmlformats.org/officeDocument/2006/relationships/image" Target="../media/image32.jpeg"/><Relationship Id="rId2" Type="http://schemas.openxmlformats.org/officeDocument/2006/relationships/hyperlink" Target="http://www.hackthetech.org/@pratipalmaurya" TargetMode="External"/><Relationship Id="rId16"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hyperlink" Target="https://en.wikipedia.org/wiki/Computer_security" TargetMode="External"/><Relationship Id="rId11" Type="http://schemas.openxmlformats.org/officeDocument/2006/relationships/image" Target="../media/image31.jpeg"/><Relationship Id="rId5" Type="http://schemas.openxmlformats.org/officeDocument/2006/relationships/hyperlink" Target="https://cert.eccouncil.org/certified-ethical-hacker.html" TargetMode="External"/><Relationship Id="rId15" Type="http://schemas.openxmlformats.org/officeDocument/2006/relationships/image" Target="../media/image34.png"/><Relationship Id="rId10" Type="http://schemas.microsoft.com/office/2007/relationships/hdphoto" Target="../media/hdphoto2.wdp"/><Relationship Id="rId4" Type="http://schemas.openxmlformats.org/officeDocument/2006/relationships/hyperlink" Target="https://en.wikipedia.org/wiki/R.N.Kao" TargetMode="External"/><Relationship Id="rId9" Type="http://schemas.openxmlformats.org/officeDocument/2006/relationships/image" Target="../media/image4.png"/><Relationship Id="rId14" Type="http://schemas.microsoft.com/office/2007/relationships/hdphoto" Target="../media/hdphoto14.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6.gif"/><Relationship Id="rId5" Type="http://schemas.microsoft.com/office/2007/relationships/hdphoto" Target="../media/hdphoto2.wdp"/><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 Id="rId9"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7.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7.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6.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14300" y="114300"/>
            <a:ext cx="9677400" cy="6629400"/>
          </a:xfrm>
          <a:prstGeom prst="roundRect">
            <a:avLst>
              <a:gd name="adj" fmla="val 2233"/>
            </a:avLst>
          </a:prstGeom>
          <a:blipFill dpi="0"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a:blipFill>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600" y="228600"/>
            <a:ext cx="2135250" cy="822960"/>
          </a:xfrm>
          <a:prstGeom prst="rect">
            <a:avLst/>
          </a:prstGeom>
        </p:spPr>
      </p:pic>
      <p:pic>
        <p:nvPicPr>
          <p:cNvPr id="5" name="Picture 4"/>
          <p:cNvPicPr>
            <a:picLocks noChangeAspect="1"/>
          </p:cNvPicPr>
          <p:nvPr/>
        </p:nvPicPr>
        <p:blipFill>
          <a:blip r:embed="rId6" cstate="print">
            <a:extLst>
              <a:ext uri="{BEBA8EAE-BF5A-486C-A8C5-ECC9F3942E4B}">
                <a14:imgProps xmlns:a14="http://schemas.microsoft.com/office/drawing/2010/main">
                  <a14:imgLayer r:embed="rId7">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839200" y="152400"/>
            <a:ext cx="914400" cy="914400"/>
          </a:xfrm>
          <a:prstGeom prst="rect">
            <a:avLst/>
          </a:prstGeom>
        </p:spPr>
      </p:pic>
      <p:sp>
        <p:nvSpPr>
          <p:cNvPr id="9" name="TextBox 8"/>
          <p:cNvSpPr txBox="1"/>
          <p:nvPr/>
        </p:nvSpPr>
        <p:spPr>
          <a:xfrm>
            <a:off x="3336949" y="3048000"/>
            <a:ext cx="3232103" cy="461665"/>
          </a:xfrm>
          <a:prstGeom prst="rect">
            <a:avLst/>
          </a:prstGeom>
          <a:noFill/>
        </p:spPr>
        <p:txBody>
          <a:bodyPr wrap="none" rtlCol="0">
            <a:spAutoFit/>
          </a:bodyPr>
          <a:lstStyle/>
          <a:p>
            <a:r>
              <a:rPr lang="en-US" sz="2400" b="1" dirty="0">
                <a:ln>
                  <a:solidFill>
                    <a:schemeClr val="bg1"/>
                  </a:solidFill>
                </a:ln>
                <a:solidFill>
                  <a:schemeClr val="bg1"/>
                </a:solidFill>
                <a:effectLst>
                  <a:innerShdw blurRad="63500" dist="50800" dir="13500000">
                    <a:prstClr val="black">
                      <a:alpha val="50000"/>
                    </a:prstClr>
                  </a:innerShdw>
                </a:effectLst>
                <a:latin typeface="Arial Rounded MT Bold" pitchFamily="34" charset="0"/>
              </a:rPr>
              <a:t>Project Presentation</a:t>
            </a:r>
          </a:p>
        </p:txBody>
      </p:sp>
      <p:grpSp>
        <p:nvGrpSpPr>
          <p:cNvPr id="3" name="Group 2">
            <a:extLst>
              <a:ext uri="{FF2B5EF4-FFF2-40B4-BE49-F238E27FC236}">
                <a16:creationId xmlns:a16="http://schemas.microsoft.com/office/drawing/2014/main" id="{8379B83E-D818-4738-87DB-022E3EA8880E}"/>
              </a:ext>
            </a:extLst>
          </p:cNvPr>
          <p:cNvGrpSpPr/>
          <p:nvPr/>
        </p:nvGrpSpPr>
        <p:grpSpPr>
          <a:xfrm>
            <a:off x="193925" y="5257800"/>
            <a:ext cx="9483475" cy="1328023"/>
            <a:chOff x="193925" y="5105400"/>
            <a:chExt cx="9483475" cy="1328023"/>
          </a:xfrm>
        </p:grpSpPr>
        <p:sp>
          <p:nvSpPr>
            <p:cNvPr id="12" name="TextBox 11"/>
            <p:cNvSpPr txBox="1"/>
            <p:nvPr/>
          </p:nvSpPr>
          <p:spPr>
            <a:xfrm>
              <a:off x="193925" y="5105400"/>
              <a:ext cx="4114800" cy="1328023"/>
            </a:xfrm>
            <a:prstGeom prst="roundRect">
              <a:avLst/>
            </a:prstGeom>
            <a:blipFill>
              <a:blip r:embed="rId8"/>
              <a:tile tx="0" ty="0" sx="100000" sy="100000" flip="none" algn="tl"/>
            </a:blipFill>
            <a:ln>
              <a:solidFill>
                <a:srgbClr val="FF0000"/>
              </a:solidFill>
            </a:ln>
          </p:spPr>
          <p:txBody>
            <a:bodyPr wrap="square" rtlCol="0">
              <a:spAutoFit/>
            </a:bodyPr>
            <a:lstStyle/>
            <a:p>
              <a:r>
                <a:rPr lang="en-US" b="1" dirty="0">
                  <a:solidFill>
                    <a:srgbClr val="FF0000"/>
                  </a:solidFill>
                </a:rPr>
                <a:t>Submitted By:</a:t>
              </a:r>
            </a:p>
            <a:p>
              <a:r>
                <a:rPr lang="en-US" b="1" dirty="0">
                  <a:latin typeface="Eras Demi ITC" pitchFamily="34" charset="0"/>
                </a:rPr>
                <a:t>PRATIPAL KUMAR SINGH </a:t>
              </a:r>
            </a:p>
            <a:p>
              <a:r>
                <a:rPr lang="en-US" b="1" dirty="0">
                  <a:latin typeface="Eras Demi ITC" pitchFamily="34" charset="0"/>
                </a:rPr>
                <a:t>Roll No.- 1323607</a:t>
              </a:r>
            </a:p>
            <a:p>
              <a:r>
                <a:rPr lang="en-US" b="1" dirty="0">
                  <a:latin typeface="Eras Demi ITC" pitchFamily="34" charset="0"/>
                </a:rPr>
                <a:t>Sec-H, G2</a:t>
              </a:r>
            </a:p>
          </p:txBody>
        </p:sp>
        <p:sp>
          <p:nvSpPr>
            <p:cNvPr id="13" name="TextBox 12"/>
            <p:cNvSpPr txBox="1"/>
            <p:nvPr/>
          </p:nvSpPr>
          <p:spPr>
            <a:xfrm>
              <a:off x="5562600" y="5105400"/>
              <a:ext cx="4114800" cy="1328023"/>
            </a:xfrm>
            <a:prstGeom prst="roundRect">
              <a:avLst/>
            </a:prstGeom>
            <a:gradFill flip="none" rotWithShape="1">
              <a:gsLst>
                <a:gs pos="31400">
                  <a:srgbClr val="C6DEE7"/>
                </a:gs>
                <a:gs pos="0">
                  <a:schemeClr val="accent3">
                    <a:shade val="30000"/>
                    <a:satMod val="115000"/>
                    <a:lumMod val="0"/>
                    <a:lumOff val="100000"/>
                    <a:alpha val="62000"/>
                  </a:schemeClr>
                </a:gs>
                <a:gs pos="50000">
                  <a:schemeClr val="accent3">
                    <a:lumMod val="20000"/>
                    <a:lumOff val="80000"/>
                    <a:shade val="67500"/>
                    <a:satMod val="115000"/>
                  </a:schemeClr>
                </a:gs>
                <a:gs pos="100000">
                  <a:schemeClr val="accent3">
                    <a:lumMod val="20000"/>
                    <a:lumOff val="80000"/>
                    <a:shade val="100000"/>
                    <a:satMod val="115000"/>
                  </a:schemeClr>
                </a:gs>
              </a:gsLst>
              <a:lin ang="2700000" scaled="1"/>
              <a:tileRect/>
            </a:gradFill>
            <a:ln>
              <a:solidFill>
                <a:srgbClr val="FF0000"/>
              </a:solidFill>
            </a:ln>
          </p:spPr>
          <p:txBody>
            <a:bodyPr wrap="square" rtlCol="0">
              <a:spAutoFit/>
            </a:bodyPr>
            <a:lstStyle/>
            <a:p>
              <a:r>
                <a:rPr lang="en-US" b="1" dirty="0">
                  <a:solidFill>
                    <a:srgbClr val="FF0000"/>
                  </a:solidFill>
                </a:rPr>
                <a:t>Submitted To:</a:t>
              </a:r>
            </a:p>
            <a:p>
              <a:r>
                <a:rPr lang="en-US" b="1" dirty="0"/>
                <a:t>Dr. Rubika Walia</a:t>
              </a:r>
            </a:p>
            <a:p>
              <a:r>
                <a:rPr lang="en-US" b="1" dirty="0"/>
                <a:t>Designation : Assistant Professor</a:t>
              </a:r>
            </a:p>
            <a:p>
              <a:r>
                <a:rPr lang="en-US" b="1" dirty="0"/>
                <a:t>College : MMICT&amp;BM</a:t>
              </a:r>
            </a:p>
          </p:txBody>
        </p:sp>
      </p:grpSp>
      <p:cxnSp>
        <p:nvCxnSpPr>
          <p:cNvPr id="15" name="Straight Connector 14"/>
          <p:cNvCxnSpPr/>
          <p:nvPr/>
        </p:nvCxnSpPr>
        <p:spPr>
          <a:xfrm>
            <a:off x="190500" y="5086529"/>
            <a:ext cx="9525000" cy="0"/>
          </a:xfrm>
          <a:prstGeom prst="line">
            <a:avLst/>
          </a:prstGeom>
          <a:ln w="6350">
            <a:prstDash val="dashDot"/>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071955" y="2327140"/>
            <a:ext cx="5580000" cy="648000"/>
          </a:xfrm>
          <a:prstGeom prst="roundRect">
            <a:avLst>
              <a:gd name="adj" fmla="val 50000"/>
            </a:avLst>
          </a:prstGeom>
          <a:blipFill>
            <a:blip r:embed="rId9"/>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2429400" y="2327140"/>
            <a:ext cx="5190600" cy="707886"/>
          </a:xfrm>
          <a:prstGeom prst="rect">
            <a:avLst/>
          </a:prstGeom>
          <a:noFill/>
          <a:ln w="12700">
            <a:noFill/>
          </a:ln>
        </p:spPr>
        <p:txBody>
          <a:bodyPr wrap="square" lIns="91440" tIns="45720" rIns="91440" bIns="45720">
            <a:spAutoFit/>
          </a:bodyPr>
          <a:lstStyle/>
          <a:p>
            <a:pPr algn="ctr"/>
            <a:r>
              <a:rPr lang="en-US" sz="4000" b="1" dirty="0">
                <a:ln w="12700">
                  <a:solidFill>
                    <a:schemeClr val="tx1"/>
                  </a:solidFill>
                  <a:prstDash val="solid"/>
                </a:ln>
                <a:solidFill>
                  <a:srgbClr val="FF0000"/>
                </a:solidFill>
                <a:effectLst>
                  <a:glow rad="101600">
                    <a:schemeClr val="accent3">
                      <a:satMod val="175000"/>
                      <a:alpha val="40000"/>
                    </a:schemeClr>
                  </a:glow>
                  <a:outerShdw blurRad="41275" dist="20320" dir="1800000" algn="tl" rotWithShape="0">
                    <a:srgbClr val="000000">
                      <a:alpha val="40000"/>
                    </a:srgbClr>
                  </a:outerShdw>
                </a:effectLst>
              </a:rPr>
              <a:t>STUDENT e-Service</a:t>
            </a:r>
            <a:endParaRPr lang="en-US" sz="4000" b="1" cap="none" spc="0" dirty="0">
              <a:ln w="12700">
                <a:solidFill>
                  <a:schemeClr val="tx1"/>
                </a:solidFill>
                <a:prstDash val="solid"/>
              </a:ln>
              <a:solidFill>
                <a:srgbClr val="FF0000"/>
              </a:solidFill>
              <a:effectLst>
                <a:glow rad="101600">
                  <a:schemeClr val="accent3">
                    <a:satMod val="175000"/>
                    <a:alpha val="40000"/>
                  </a:schemeClr>
                </a:glow>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1289665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1" y="914400"/>
            <a:ext cx="9220199" cy="5657136"/>
            <a:chOff x="342901" y="381000"/>
            <a:chExt cx="9220199" cy="5657136"/>
          </a:xfrm>
        </p:grpSpPr>
        <p:grpSp>
          <p:nvGrpSpPr>
            <p:cNvPr id="4" name="Group 3"/>
            <p:cNvGrpSpPr/>
            <p:nvPr/>
          </p:nvGrpSpPr>
          <p:grpSpPr>
            <a:xfrm>
              <a:off x="342901" y="381000"/>
              <a:ext cx="9220199" cy="5657136"/>
              <a:chOff x="342901" y="533400"/>
              <a:chExt cx="9220199" cy="5657136"/>
            </a:xfrm>
          </p:grpSpPr>
          <p:sp>
            <p:nvSpPr>
              <p:cNvPr id="3" name="TextBox 2"/>
              <p:cNvSpPr txBox="1"/>
              <p:nvPr/>
            </p:nvSpPr>
            <p:spPr>
              <a:xfrm>
                <a:off x="342901" y="819865"/>
                <a:ext cx="9220199" cy="5370671"/>
              </a:xfrm>
              <a:prstGeom prst="roundRect">
                <a:avLst>
                  <a:gd name="adj" fmla="val 6580"/>
                </a:avLst>
              </a:prstGeom>
              <a:solidFill>
                <a:schemeClr val="bg1"/>
              </a:solidFill>
              <a:ln w="19050">
                <a:solidFill>
                  <a:schemeClr val="accent3"/>
                </a:solidFill>
              </a:ln>
            </p:spPr>
            <p:txBody>
              <a:bodyPr wrap="square" rtlCol="0" anchor="ctr">
                <a:spAutoFit/>
              </a:bodyPr>
              <a:lstStyle/>
              <a:p>
                <a:pPr marL="342900" indent="-342900">
                  <a:lnSpc>
                    <a:spcPct val="150000"/>
                  </a:lnSpc>
                  <a:buFont typeface="Arial" pitchFamily="34" charset="0"/>
                  <a:buChar char="•"/>
                </a:pPr>
                <a:r>
                  <a:rPr lang="en-US" sz="2000" b="1" dirty="0"/>
                  <a:t>Illegal System Access</a:t>
                </a:r>
              </a:p>
              <a:p>
                <a:pPr marL="342900" indent="-342900">
                  <a:lnSpc>
                    <a:spcPct val="150000"/>
                  </a:lnSpc>
                  <a:buFont typeface="Arial" pitchFamily="34" charset="0"/>
                  <a:buChar char="•"/>
                </a:pPr>
                <a:r>
                  <a:rPr lang="en-US" sz="2000" b="1" dirty="0"/>
                  <a:t>Illegal Interception</a:t>
                </a:r>
              </a:p>
              <a:p>
                <a:pPr marL="342900" indent="-342900">
                  <a:lnSpc>
                    <a:spcPct val="150000"/>
                  </a:lnSpc>
                  <a:buFont typeface="Arial" pitchFamily="34" charset="0"/>
                  <a:buChar char="•"/>
                </a:pPr>
                <a:r>
                  <a:rPr lang="en-US" sz="2000" b="1" dirty="0"/>
                  <a:t>System Interference</a:t>
                </a:r>
              </a:p>
              <a:p>
                <a:pPr marL="342900" indent="-342900">
                  <a:lnSpc>
                    <a:spcPct val="150000"/>
                  </a:lnSpc>
                  <a:buFont typeface="Arial" pitchFamily="34" charset="0"/>
                  <a:buChar char="•"/>
                </a:pPr>
                <a:r>
                  <a:rPr lang="en-US" sz="2000" b="1" dirty="0"/>
                  <a:t>Data Interference</a:t>
                </a:r>
              </a:p>
              <a:p>
                <a:pPr marL="342900" indent="-342900">
                  <a:lnSpc>
                    <a:spcPct val="150000"/>
                  </a:lnSpc>
                  <a:buFont typeface="Arial" pitchFamily="34" charset="0"/>
                  <a:buChar char="•"/>
                </a:pPr>
                <a:r>
                  <a:rPr lang="en-US" sz="2000" b="1" dirty="0"/>
                  <a:t>Misuse of Device</a:t>
                </a:r>
              </a:p>
              <a:p>
                <a:pPr marL="342900" indent="-342900">
                  <a:lnSpc>
                    <a:spcPct val="150000"/>
                  </a:lnSpc>
                  <a:buFont typeface="Arial" pitchFamily="34" charset="0"/>
                  <a:buChar char="•"/>
                </a:pPr>
                <a:r>
                  <a:rPr lang="en-US" sz="2000" b="1" dirty="0"/>
                  <a:t>Fraud</a:t>
                </a:r>
              </a:p>
              <a:p>
                <a:pPr marL="342900" indent="-342900">
                  <a:lnSpc>
                    <a:spcPct val="150000"/>
                  </a:lnSpc>
                  <a:buFont typeface="Arial" pitchFamily="34" charset="0"/>
                  <a:buChar char="•"/>
                </a:pPr>
                <a:r>
                  <a:rPr lang="en-US" sz="2000" b="1" dirty="0"/>
                  <a:t>Limited Resources</a:t>
                </a:r>
              </a:p>
              <a:p>
                <a:pPr marL="342900" indent="-342900">
                  <a:lnSpc>
                    <a:spcPct val="150000"/>
                  </a:lnSpc>
                  <a:buFont typeface="Arial" pitchFamily="34" charset="0"/>
                  <a:buChar char="•"/>
                </a:pPr>
                <a:r>
                  <a:rPr lang="en-US" sz="2000" b="1" dirty="0"/>
                  <a:t>Old IT Act. 2013 overall 10 year</a:t>
                </a:r>
              </a:p>
              <a:p>
                <a:pPr marL="342900" indent="-342900">
                  <a:lnSpc>
                    <a:spcPct val="150000"/>
                  </a:lnSpc>
                  <a:buFont typeface="Arial" pitchFamily="34" charset="0"/>
                  <a:buChar char="•"/>
                </a:pPr>
                <a:r>
                  <a:rPr lang="en-US" sz="2000" b="1" dirty="0"/>
                  <a:t>Constantly Evolving Threats</a:t>
                </a:r>
              </a:p>
              <a:p>
                <a:pPr marL="342900" indent="-342900">
                  <a:lnSpc>
                    <a:spcPct val="150000"/>
                  </a:lnSpc>
                  <a:buFont typeface="Arial" pitchFamily="34" charset="0"/>
                  <a:buChar char="•"/>
                </a:pPr>
                <a:r>
                  <a:rPr lang="en-US" sz="2000" b="1" dirty="0"/>
                  <a:t>Legal and Compliance issues.</a:t>
                </a:r>
              </a:p>
              <a:p>
                <a:pPr marL="342900" indent="-342900">
                  <a:lnSpc>
                    <a:spcPct val="150000"/>
                  </a:lnSpc>
                  <a:buFont typeface="Arial" pitchFamily="34" charset="0"/>
                  <a:buChar char="•"/>
                </a:pPr>
                <a:r>
                  <a:rPr lang="en-US" sz="2000" b="1" dirty="0"/>
                  <a:t>Human Awareness Factor, Sensitive Information</a:t>
                </a:r>
              </a:p>
            </p:txBody>
          </p:sp>
          <p:sp>
            <p:nvSpPr>
              <p:cNvPr id="2" name="Rounded Rectangle 1"/>
              <p:cNvSpPr/>
              <p:nvPr/>
            </p:nvSpPr>
            <p:spPr>
              <a:xfrm>
                <a:off x="2209800" y="533400"/>
                <a:ext cx="5486400" cy="52322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1981200" y="381000"/>
              <a:ext cx="5600444" cy="461665"/>
            </a:xfrm>
            <a:prstGeom prst="rect">
              <a:avLst/>
            </a:prstGeom>
            <a:noFill/>
          </p:spPr>
          <p:txBody>
            <a:bodyPr wrap="none" rtlCol="0">
              <a:spAutoFit/>
            </a:bodyPr>
            <a:lstStyle/>
            <a:p>
              <a:pPr marL="742950" lvl="1" indent="-285750">
                <a:buClr>
                  <a:srgbClr val="FF0000"/>
                </a:buClr>
                <a:buFont typeface="Wingdings" pitchFamily="2" charset="2"/>
                <a:buChar char="q"/>
              </a:pPr>
              <a:r>
                <a:rPr lang="en-US" sz="2400" b="1" dirty="0">
                  <a:effectLst>
                    <a:outerShdw blurRad="38100" dist="38100" dir="2700000" algn="tl">
                      <a:srgbClr val="000000">
                        <a:alpha val="43137"/>
                      </a:srgbClr>
                    </a:outerShdw>
                  </a:effectLst>
                </a:rPr>
                <a:t>Weakness of Privacy &amp; Security</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3" name="Picture 12"/>
          <p:cNvPicPr>
            <a:picLocks noChangeAspect="1"/>
          </p:cNvPicPr>
          <p:nvPr/>
        </p:nvPicPr>
        <p:blipFill>
          <a:blip r:embed="rId2" cstate="print">
            <a:extLst>
              <a:ext uri="{BEBA8EAE-BF5A-486C-A8C5-ECC9F3942E4B}">
                <a14:imgProps xmlns:a14="http://schemas.microsoft.com/office/drawing/2010/main">
                  <a14:imgLayer r:embed="rId3">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0" b="89789" l="0" r="100000">
                        <a14:backgroundMark x1="71910" y1="4225" x2="71910" y2="4225"/>
                      </a14:backgroundRemoval>
                    </a14:imgEffect>
                  </a14:imgLayer>
                </a14:imgProps>
              </a:ext>
              <a:ext uri="{28A0092B-C50C-407E-A947-70E740481C1C}">
                <a14:useLocalDpi xmlns:a14="http://schemas.microsoft.com/office/drawing/2010/main" val="0"/>
              </a:ext>
            </a:extLst>
          </a:blip>
          <a:stretch>
            <a:fillRect/>
          </a:stretch>
        </p:blipFill>
        <p:spPr>
          <a:xfrm>
            <a:off x="7801777" y="4046943"/>
            <a:ext cx="1570823" cy="2506257"/>
          </a:xfrm>
          <a:prstGeom prst="rect">
            <a:avLst/>
          </a:prstGeom>
          <a:ln>
            <a:noFill/>
          </a:ln>
          <a:effectLst>
            <a:outerShdw blurRad="292100" dist="139700" dir="2700000" algn="tl" rotWithShape="0">
              <a:schemeClr val="accent2">
                <a:alpha val="65000"/>
              </a:schemeClr>
            </a:outerShdw>
          </a:effectLst>
        </p:spPr>
      </p:pic>
      <p:pic>
        <p:nvPicPr>
          <p:cNvPr id="11266" name="Picture 2" descr="Sensitive Info Clip Art at Clker.com - vector clip art online, royalty free  &amp; public domain"/>
          <p:cNvPicPr>
            <a:picLocks noChangeAspect="1" noChangeArrowheads="1"/>
          </p:cNvPicPr>
          <p:nvPr/>
        </p:nvPicPr>
        <p:blipFill>
          <a:blip r:embed="rId6"/>
          <a:srcRect/>
          <a:stretch>
            <a:fillRect/>
          </a:stretch>
        </p:blipFill>
        <p:spPr bwMode="auto">
          <a:xfrm>
            <a:off x="5105400" y="4191000"/>
            <a:ext cx="2396264" cy="16459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268" name="Picture 4" descr="7,322 Unauthorized Access Images, Stock Photos, 3D objects, &amp; Vectors |  Shutterstock"/>
          <p:cNvPicPr>
            <a:picLocks noChangeAspect="1" noChangeArrowheads="1"/>
          </p:cNvPicPr>
          <p:nvPr/>
        </p:nvPicPr>
        <p:blipFill>
          <a:blip r:embed="rId7"/>
          <a:srcRect l="14502" t="17143" r="12991" b="17143"/>
          <a:stretch>
            <a:fillRect/>
          </a:stretch>
        </p:blipFill>
        <p:spPr bwMode="auto">
          <a:xfrm>
            <a:off x="6705600" y="1676400"/>
            <a:ext cx="2286000" cy="1752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2206551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1" y="914400"/>
            <a:ext cx="9220199" cy="5741318"/>
            <a:chOff x="342901" y="301104"/>
            <a:chExt cx="9220199" cy="5741318"/>
          </a:xfrm>
        </p:grpSpPr>
        <p:grpSp>
          <p:nvGrpSpPr>
            <p:cNvPr id="4" name="Group 3"/>
            <p:cNvGrpSpPr/>
            <p:nvPr/>
          </p:nvGrpSpPr>
          <p:grpSpPr>
            <a:xfrm>
              <a:off x="342901" y="301104"/>
              <a:ext cx="9220199" cy="5741318"/>
              <a:chOff x="342901" y="453504"/>
              <a:chExt cx="9220199" cy="5741318"/>
            </a:xfrm>
          </p:grpSpPr>
          <p:sp>
            <p:nvSpPr>
              <p:cNvPr id="3" name="TextBox 2"/>
              <p:cNvSpPr txBox="1"/>
              <p:nvPr/>
            </p:nvSpPr>
            <p:spPr>
              <a:xfrm>
                <a:off x="342901" y="724138"/>
                <a:ext cx="9220199" cy="5470684"/>
              </a:xfrm>
              <a:prstGeom prst="roundRect">
                <a:avLst>
                  <a:gd name="adj" fmla="val 10262"/>
                </a:avLst>
              </a:prstGeom>
              <a:solidFill>
                <a:schemeClr val="bg1"/>
              </a:solidFill>
              <a:ln w="19050">
                <a:solidFill>
                  <a:schemeClr val="accent3"/>
                </a:solidFill>
              </a:ln>
            </p:spPr>
            <p:txBody>
              <a:bodyPr wrap="square" rtlCol="0" anchor="ctr">
                <a:spAutoFit/>
              </a:bodyPr>
              <a:lstStyle/>
              <a:p>
                <a:pPr marL="342900" indent="-342900">
                  <a:lnSpc>
                    <a:spcPct val="150000"/>
                  </a:lnSpc>
                  <a:buFont typeface="Arial" pitchFamily="34" charset="0"/>
                  <a:buChar char="•"/>
                </a:pPr>
                <a:r>
                  <a:rPr lang="en-US" sz="2000" b="1" dirty="0"/>
                  <a:t>Use antivirus software.</a:t>
                </a:r>
              </a:p>
              <a:p>
                <a:pPr marL="342900" indent="-342900">
                  <a:lnSpc>
                    <a:spcPct val="150000"/>
                  </a:lnSpc>
                  <a:buFont typeface="Arial" pitchFamily="34" charset="0"/>
                  <a:buChar char="•"/>
                </a:pPr>
                <a:r>
                  <a:rPr lang="en-US" sz="2000" b="1" dirty="0"/>
                  <a:t>Insert Firewalls, POP UP blocker.</a:t>
                </a:r>
              </a:p>
              <a:p>
                <a:pPr marL="342900" indent="-342900">
                  <a:lnSpc>
                    <a:spcPct val="150000"/>
                  </a:lnSpc>
                  <a:buFont typeface="Arial" pitchFamily="34" charset="0"/>
                  <a:buChar char="•"/>
                </a:pPr>
                <a:r>
                  <a:rPr lang="en-US" sz="2000" b="1" dirty="0"/>
                  <a:t>Uninstall unnecessary software.</a:t>
                </a:r>
              </a:p>
              <a:p>
                <a:pPr marL="342900" indent="-342900">
                  <a:lnSpc>
                    <a:spcPct val="150000"/>
                  </a:lnSpc>
                  <a:buFont typeface="Arial" pitchFamily="34" charset="0"/>
                  <a:buChar char="•"/>
                </a:pPr>
                <a:r>
                  <a:rPr lang="en-US" sz="2000" b="1" dirty="0"/>
                  <a:t>Maintain system backup.</a:t>
                </a:r>
              </a:p>
              <a:p>
                <a:pPr marL="342900" indent="-342900">
                  <a:lnSpc>
                    <a:spcPct val="150000"/>
                  </a:lnSpc>
                  <a:buFont typeface="Arial" pitchFamily="34" charset="0"/>
                  <a:buChar char="•"/>
                </a:pPr>
                <a:r>
                  <a:rPr lang="en-US" sz="2000" b="1" dirty="0"/>
                  <a:t>Check security setting.</a:t>
                </a:r>
              </a:p>
              <a:p>
                <a:pPr marL="342900" indent="-342900">
                  <a:lnSpc>
                    <a:spcPct val="150000"/>
                  </a:lnSpc>
                  <a:buFont typeface="Arial" pitchFamily="34" charset="0"/>
                  <a:buChar char="•"/>
                </a:pPr>
                <a:r>
                  <a:rPr lang="en-US" sz="2000" b="1" dirty="0"/>
                  <a:t>Use secure connection </a:t>
                </a:r>
              </a:p>
              <a:p>
                <a:pPr>
                  <a:lnSpc>
                    <a:spcPct val="150000"/>
                  </a:lnSpc>
                </a:pPr>
                <a:r>
                  <a:rPr lang="en-US" sz="2000" b="1" dirty="0"/>
                  <a:t>	</a:t>
                </a:r>
                <a:r>
                  <a:rPr lang="en-US" sz="2000" dirty="0">
                    <a:solidFill>
                      <a:srgbClr val="FF0000"/>
                    </a:solidFill>
                  </a:rPr>
                  <a:t>(Ex. Always prefer Personal Wi-Fi, or https://)</a:t>
                </a:r>
              </a:p>
              <a:p>
                <a:pPr marL="342900" indent="-342900">
                  <a:lnSpc>
                    <a:spcPct val="150000"/>
                  </a:lnSpc>
                  <a:buFont typeface="Arial" pitchFamily="34" charset="0"/>
                  <a:buChar char="•"/>
                </a:pPr>
                <a:r>
                  <a:rPr lang="en-US" sz="2000" b="1" dirty="0"/>
                  <a:t>Open attachment carefully.</a:t>
                </a:r>
              </a:p>
              <a:p>
                <a:pPr lvl="1">
                  <a:lnSpc>
                    <a:spcPct val="150000"/>
                  </a:lnSpc>
                </a:pPr>
                <a:r>
                  <a:rPr lang="en-US" sz="2000" b="1" dirty="0"/>
                  <a:t>	</a:t>
                </a:r>
                <a:r>
                  <a:rPr lang="en-US" sz="2000" dirty="0">
                    <a:solidFill>
                      <a:srgbClr val="FF0000"/>
                    </a:solidFill>
                  </a:rPr>
                  <a:t>Don’t Click Unknown Links and mail attachment file etc.</a:t>
                </a:r>
              </a:p>
              <a:p>
                <a:pPr marL="342900" indent="-342900">
                  <a:lnSpc>
                    <a:spcPct val="150000"/>
                  </a:lnSpc>
                  <a:buFont typeface="Arial" pitchFamily="34" charset="0"/>
                  <a:buChar char="•"/>
                </a:pPr>
                <a:r>
                  <a:rPr lang="en-US" sz="2000" b="1" dirty="0"/>
                  <a:t>Use strong password and (not save on email).</a:t>
                </a:r>
              </a:p>
              <a:p>
                <a:pPr marL="342900" indent="-342900">
                  <a:lnSpc>
                    <a:spcPct val="150000"/>
                  </a:lnSpc>
                  <a:buFont typeface="Arial" pitchFamily="34" charset="0"/>
                  <a:buChar char="•"/>
                </a:pPr>
                <a:r>
                  <a:rPr lang="en-US" sz="2000" b="1" dirty="0"/>
                  <a:t>Don’t give personal information unless required.</a:t>
                </a:r>
              </a:p>
            </p:txBody>
          </p:sp>
          <p:sp>
            <p:nvSpPr>
              <p:cNvPr id="2" name="Rounded Rectangle 1"/>
              <p:cNvSpPr/>
              <p:nvPr/>
            </p:nvSpPr>
            <p:spPr>
              <a:xfrm>
                <a:off x="1203960" y="453504"/>
                <a:ext cx="7498080" cy="52322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775660" y="381000"/>
              <a:ext cx="7911140" cy="461665"/>
            </a:xfrm>
            <a:prstGeom prst="rect">
              <a:avLst/>
            </a:prstGeom>
            <a:noFill/>
          </p:spPr>
          <p:txBody>
            <a:bodyPr wrap="none" rtlCol="0">
              <a:spAutoFit/>
            </a:bodyPr>
            <a:lstStyle/>
            <a:p>
              <a:pPr marL="742950" lvl="1" indent="-285750">
                <a:buClr>
                  <a:srgbClr val="FF0000"/>
                </a:buClr>
                <a:buFont typeface="Wingdings" pitchFamily="2" charset="2"/>
                <a:buChar char="q"/>
              </a:pPr>
              <a:r>
                <a:rPr lang="en-US" sz="2400" b="1" dirty="0">
                  <a:effectLst>
                    <a:outerShdw blurRad="38100" dist="38100" dir="2700000" algn="tl">
                      <a:srgbClr val="000000">
                        <a:alpha val="43137"/>
                      </a:srgbClr>
                    </a:outerShdw>
                  </a:effectLst>
                </a:rPr>
                <a:t>How to Save you to Cyber attacks &amp;  Safety tips</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3" name="Picture 12"/>
          <p:cNvPicPr>
            <a:picLocks noChangeAspect="1"/>
          </p:cNvPicPr>
          <p:nvPr/>
        </p:nvPicPr>
        <p:blipFill>
          <a:blip r:embed="rId2" cstate="print">
            <a:extLst>
              <a:ext uri="{BEBA8EAE-BF5A-486C-A8C5-ECC9F3942E4B}">
                <a14:imgProps xmlns:a14="http://schemas.microsoft.com/office/drawing/2010/main">
                  <a14:imgLayer r:embed="rId3">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36989"/>
            <a:ext cx="914400" cy="914400"/>
          </a:xfrm>
          <a:prstGeom prst="rect">
            <a:avLst/>
          </a:prstGeom>
        </p:spPr>
      </p:pic>
      <p:pic>
        <p:nvPicPr>
          <p:cNvPr id="2050" name="Picture 2" descr="Wi-Fi PNG Logo Images, Logo Wifi Pictures - Free Transparent PNG Logo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5105400"/>
            <a:ext cx="1516443" cy="155448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When a website says not secure, what does it mean ..."/>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22266" y1="31808" x2="22266" y2="31808"/>
                        <a14:foregroundMark x1="21680" y1="24943" x2="21680" y2="24943"/>
                        <a14:foregroundMark x1="22266" y1="59268" x2="22266" y2="59268"/>
                        <a14:foregroundMark x1="39160" y1="68650" x2="39160" y2="68650"/>
                        <a14:foregroundMark x1="33398" y1="32265" x2="33398" y2="32265"/>
                        <a14:foregroundMark x1="34375" y1="32265" x2="34375" y2="32265"/>
                        <a14:foregroundMark x1="28320" y1="32037" x2="28320" y2="32037"/>
                        <a14:foregroundMark x1="29395" y1="32494" x2="29395" y2="32494"/>
                        <a14:foregroundMark x1="30273" y1="32037" x2="30273" y2="32037"/>
                        <a14:foregroundMark x1="31445" y1="32265" x2="31445" y2="32265"/>
                        <a14:foregroundMark x1="32324" y1="32265" x2="32324" y2="32265"/>
                        <a14:foregroundMark x1="28223" y1="65675" x2="28223" y2="65675"/>
                        <a14:foregroundMark x1="29492" y1="65675" x2="29492" y2="65675"/>
                        <a14:foregroundMark x1="30273" y1="65446" x2="30273" y2="65446"/>
                        <a14:foregroundMark x1="31348" y1="65446" x2="31348" y2="65446"/>
                        <a14:foregroundMark x1="32324" y1="65675" x2="32324" y2="65675"/>
                        <a14:foregroundMark x1="33398" y1="65904" x2="33398" y2="65904"/>
                        <a14:foregroundMark x1="34473" y1="65904" x2="34473" y2="65904"/>
                        <a14:foregroundMark x1="47852" y1="60641" x2="47852" y2="60641"/>
                      </a14:backgroundRemoval>
                    </a14:imgEffect>
                  </a14:imgLayer>
                </a14:imgProps>
              </a:ext>
              <a:ext uri="{28A0092B-C50C-407E-A947-70E740481C1C}">
                <a14:useLocalDpi xmlns:a14="http://schemas.microsoft.com/office/drawing/2010/main" val="0"/>
              </a:ext>
            </a:extLst>
          </a:blip>
          <a:srcRect l="15382" t="17195" r="16455" b="19974"/>
          <a:stretch/>
        </p:blipFill>
        <p:spPr bwMode="auto">
          <a:xfrm>
            <a:off x="5715000" y="1844040"/>
            <a:ext cx="3254302" cy="128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a:extLst>
              <a:ext uri="{BEBA8EAE-BF5A-486C-A8C5-ECC9F3942E4B}">
                <a14:imgProps xmlns:a14="http://schemas.microsoft.com/office/drawing/2010/main">
                  <a14:imgLayer r:embed="rId8">
                    <a14:imgEffect>
                      <a14:backgroundRemoval t="0" b="98438" l="0" r="100000">
                        <a14:foregroundMark x1="60938" y1="13672" x2="60938" y2="13672"/>
                        <a14:backgroundMark x1="13672" y1="8203" x2="13672" y2="8203"/>
                        <a14:backgroundMark x1="7031" y1="8203" x2="7031" y2="8203"/>
                        <a14:backgroundMark x1="3516" y1="14844" x2="3516" y2="14844"/>
                        <a14:backgroundMark x1="4297" y1="78906" x2="4297" y2="78906"/>
                        <a14:backgroundMark x1="87109" y1="7031" x2="87109" y2="7031"/>
                        <a14:backgroundMark x1="75781" y1="4688" x2="75781" y2="4688"/>
                        <a14:backgroundMark x1="93750" y1="21094" x2="93750" y2="21094"/>
                        <a14:backgroundMark x1="3516" y1="26172" x2="3516" y2="26172"/>
                        <a14:backgroundMark x1="25391" y1="3906" x2="25391" y2="3906"/>
                      </a14:backgroundRemoval>
                    </a14:imgEffect>
                  </a14:imgLayer>
                </a14:imgProps>
              </a:ext>
              <a:ext uri="{28A0092B-C50C-407E-A947-70E740481C1C}">
                <a14:useLocalDpi xmlns:a14="http://schemas.microsoft.com/office/drawing/2010/main" val="0"/>
              </a:ext>
            </a:extLst>
          </a:blip>
          <a:stretch>
            <a:fillRect/>
          </a:stretch>
        </p:blipFill>
        <p:spPr>
          <a:xfrm>
            <a:off x="7903216" y="3657600"/>
            <a:ext cx="1188720" cy="11887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380272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1" y="838200"/>
            <a:ext cx="9220199" cy="5737622"/>
            <a:chOff x="342901" y="304800"/>
            <a:chExt cx="9220199" cy="5737622"/>
          </a:xfrm>
        </p:grpSpPr>
        <p:grpSp>
          <p:nvGrpSpPr>
            <p:cNvPr id="4" name="Group 3"/>
            <p:cNvGrpSpPr/>
            <p:nvPr/>
          </p:nvGrpSpPr>
          <p:grpSpPr>
            <a:xfrm>
              <a:off x="342901" y="304800"/>
              <a:ext cx="9220199" cy="5737622"/>
              <a:chOff x="342901" y="457200"/>
              <a:chExt cx="9220199" cy="5737622"/>
            </a:xfrm>
          </p:grpSpPr>
          <p:sp>
            <p:nvSpPr>
              <p:cNvPr id="3" name="TextBox 2"/>
              <p:cNvSpPr txBox="1"/>
              <p:nvPr/>
            </p:nvSpPr>
            <p:spPr>
              <a:xfrm>
                <a:off x="342901" y="724138"/>
                <a:ext cx="9220199" cy="5470684"/>
              </a:xfrm>
              <a:prstGeom prst="roundRect">
                <a:avLst>
                  <a:gd name="adj" fmla="val 10262"/>
                </a:avLst>
              </a:prstGeom>
              <a:solidFill>
                <a:schemeClr val="bg1"/>
              </a:solidFill>
              <a:ln w="19050">
                <a:solidFill>
                  <a:schemeClr val="accent3"/>
                </a:solidFill>
              </a:ln>
            </p:spPr>
            <p:txBody>
              <a:bodyPr wrap="square" rtlCol="0" anchor="ctr">
                <a:spAutoFit/>
              </a:bodyPr>
              <a:lstStyle/>
              <a:p>
                <a:pPr marL="342900" indent="-342900">
                  <a:lnSpc>
                    <a:spcPct val="150000"/>
                  </a:lnSpc>
                  <a:buFont typeface="Arial" pitchFamily="34" charset="0"/>
                  <a:buChar char="•"/>
                </a:pPr>
                <a:r>
                  <a:rPr lang="en-US" sz="2000" b="1" dirty="0"/>
                  <a:t>Protect data and Information </a:t>
                </a:r>
              </a:p>
              <a:p>
                <a:pPr marL="342900" indent="-342900">
                  <a:lnSpc>
                    <a:spcPct val="150000"/>
                  </a:lnSpc>
                  <a:buFont typeface="Arial" pitchFamily="34" charset="0"/>
                  <a:buChar char="•"/>
                </a:pPr>
                <a:r>
                  <a:rPr lang="en-US" sz="2000" b="1" dirty="0"/>
                  <a:t>Prevention from unauthorized access</a:t>
                </a:r>
              </a:p>
              <a:p>
                <a:pPr marL="342900" indent="-342900">
                  <a:lnSpc>
                    <a:spcPct val="150000"/>
                  </a:lnSpc>
                  <a:buFont typeface="Arial" pitchFamily="34" charset="0"/>
                  <a:buChar char="•"/>
                </a:pPr>
                <a:r>
                  <a:rPr lang="en-US" sz="2000" b="1" dirty="0"/>
                  <a:t>Control web portal </a:t>
                </a:r>
              </a:p>
              <a:p>
                <a:pPr marL="342900" indent="-342900">
                  <a:lnSpc>
                    <a:spcPct val="150000"/>
                  </a:lnSpc>
                  <a:buFont typeface="Arial" pitchFamily="34" charset="0"/>
                  <a:buChar char="•"/>
                </a:pPr>
                <a:r>
                  <a:rPr lang="en-US" sz="2000" b="1" dirty="0"/>
                  <a:t>Safeguard from viruses</a:t>
                </a:r>
              </a:p>
              <a:p>
                <a:pPr marL="342900" indent="-342900">
                  <a:lnSpc>
                    <a:spcPct val="150000"/>
                  </a:lnSpc>
                  <a:buFont typeface="Arial" pitchFamily="34" charset="0"/>
                  <a:buChar char="•"/>
                </a:pPr>
                <a:r>
                  <a:rPr lang="en-US" sz="2000" b="1" dirty="0"/>
                  <a:t>Safe &amp; Secure </a:t>
                </a:r>
              </a:p>
              <a:p>
                <a:pPr marL="342900" indent="-342900">
                  <a:lnSpc>
                    <a:spcPct val="150000"/>
                  </a:lnSpc>
                  <a:buFont typeface="Arial" pitchFamily="34" charset="0"/>
                  <a:buChar char="•"/>
                </a:pPr>
                <a:r>
                  <a:rPr lang="en-US" sz="2000" b="1" dirty="0"/>
                  <a:t>Safe with Fraud </a:t>
                </a:r>
              </a:p>
              <a:p>
                <a:pPr marL="342900" indent="-342900">
                  <a:lnSpc>
                    <a:spcPct val="150000"/>
                  </a:lnSpc>
                  <a:buFont typeface="Arial" pitchFamily="34" charset="0"/>
                  <a:buChar char="•"/>
                </a:pPr>
                <a:r>
                  <a:rPr lang="en-US" sz="2000" b="1" dirty="0"/>
                  <a:t>Cyber Crime Safety </a:t>
                </a:r>
              </a:p>
              <a:p>
                <a:pPr marL="342900" indent="-342900">
                  <a:lnSpc>
                    <a:spcPct val="150000"/>
                  </a:lnSpc>
                  <a:buFont typeface="Arial" pitchFamily="34" charset="0"/>
                  <a:buChar char="•"/>
                </a:pPr>
                <a:r>
                  <a:rPr lang="en-US" sz="2000" b="1" dirty="0"/>
                  <a:t>Protect personal information</a:t>
                </a:r>
              </a:p>
              <a:p>
                <a:pPr marL="342900" indent="-342900">
                  <a:lnSpc>
                    <a:spcPct val="150000"/>
                  </a:lnSpc>
                  <a:buFont typeface="Arial" pitchFamily="34" charset="0"/>
                  <a:buChar char="•"/>
                </a:pPr>
                <a:r>
                  <a:rPr lang="en-US" sz="2000" b="1" dirty="0"/>
                  <a:t>Save govt. information</a:t>
                </a:r>
              </a:p>
              <a:p>
                <a:pPr marL="342900" indent="-342900">
                  <a:lnSpc>
                    <a:spcPct val="150000"/>
                  </a:lnSpc>
                  <a:buFont typeface="Arial" pitchFamily="34" charset="0"/>
                  <a:buChar char="•"/>
                </a:pPr>
                <a:r>
                  <a:rPr lang="en-US" sz="2000" b="1" dirty="0"/>
                  <a:t>Protect Nuclear Weapon, Controls</a:t>
                </a:r>
              </a:p>
              <a:p>
                <a:pPr marL="342900" indent="-342900">
                  <a:lnSpc>
                    <a:spcPct val="150000"/>
                  </a:lnSpc>
                  <a:buFont typeface="Arial" pitchFamily="34" charset="0"/>
                  <a:buChar char="•"/>
                </a:pPr>
                <a:r>
                  <a:rPr lang="en-US" sz="2000" b="1" dirty="0"/>
                  <a:t>Save by Threats &amp; Hacker Attacks</a:t>
                </a:r>
              </a:p>
            </p:txBody>
          </p:sp>
          <p:sp>
            <p:nvSpPr>
              <p:cNvPr id="2" name="Rounded Rectangle 1"/>
              <p:cNvSpPr/>
              <p:nvPr/>
            </p:nvSpPr>
            <p:spPr>
              <a:xfrm>
                <a:off x="2484120" y="457200"/>
                <a:ext cx="4937760" cy="52322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2057400" y="381000"/>
              <a:ext cx="5376408" cy="461665"/>
            </a:xfrm>
            <a:prstGeom prst="rect">
              <a:avLst/>
            </a:prstGeom>
            <a:noFill/>
          </p:spPr>
          <p:txBody>
            <a:bodyPr wrap="none" rtlCol="0">
              <a:spAutoFit/>
            </a:bodyPr>
            <a:lstStyle/>
            <a:p>
              <a:pPr marL="742950" lvl="1" indent="-285750">
                <a:buClr>
                  <a:srgbClr val="FF0000"/>
                </a:buClr>
                <a:buFont typeface="Wingdings" pitchFamily="2" charset="2"/>
                <a:buChar char="q"/>
              </a:pPr>
              <a:r>
                <a:rPr lang="en-US" sz="2400" b="1" dirty="0">
                  <a:effectLst>
                    <a:outerShdw blurRad="38100" dist="38100" dir="2700000" algn="tl">
                      <a:srgbClr val="000000">
                        <a:alpha val="43137"/>
                      </a:srgbClr>
                    </a:outerShdw>
                  </a:effectLst>
                </a:rPr>
                <a:t>Advantages of Cyber Security.</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3" name="Picture 12"/>
          <p:cNvPicPr>
            <a:picLocks noChangeAspect="1"/>
          </p:cNvPicPr>
          <p:nvPr/>
        </p:nvPicPr>
        <p:blipFill>
          <a:blip r:embed="rId2" cstate="print">
            <a:extLst>
              <a:ext uri="{BEBA8EAE-BF5A-486C-A8C5-ECC9F3942E4B}">
                <a14:imgProps xmlns:a14="http://schemas.microsoft.com/office/drawing/2010/main">
                  <a14:imgLayer r:embed="rId3">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9976" b="89538" l="1111" r="96667">
                        <a14:foregroundMark x1="68333" y1="33090" x2="68333" y2="33090"/>
                        <a14:foregroundMark x1="40000" y1="68127" x2="40000" y2="68127"/>
                        <a14:foregroundMark x1="41667" y1="74209" x2="41667" y2="74209"/>
                        <a14:foregroundMark x1="31389" y1="28467" x2="31389" y2="28467"/>
                        <a14:foregroundMark x1="24444" y1="45012" x2="24444" y2="45012"/>
                        <a14:foregroundMark x1="29444" y1="42822" x2="29444" y2="42822"/>
                        <a14:foregroundMark x1="28333" y1="46229" x2="28333" y2="46229"/>
                        <a14:foregroundMark x1="45000" y1="25061" x2="45000" y2="25061"/>
                        <a14:foregroundMark x1="47500" y1="30414" x2="47500" y2="30414"/>
                        <a14:foregroundMark x1="46944" y1="34550" x2="46944" y2="34550"/>
                        <a14:foregroundMark x1="44167" y1="38443" x2="44167" y2="38443"/>
                        <a14:foregroundMark x1="71944" y1="29927" x2="71944" y2="29927"/>
                        <a14:foregroundMark x1="60278" y1="54988" x2="60278" y2="54988"/>
                        <a14:backgroundMark x1="36667" y1="24818" x2="36667" y2="24818"/>
                        <a14:backgroundMark x1="53889" y1="47445" x2="53889" y2="47445"/>
                        <a14:backgroundMark x1="24444" y1="27981" x2="24444" y2="27981"/>
                        <a14:backgroundMark x1="66111" y1="49878" x2="66111" y2="49878"/>
                        <a14:backgroundMark x1="67222" y1="59367" x2="67222" y2="59367"/>
                      </a14:backgroundRemoval>
                    </a14:imgEffect>
                  </a14:imgLayer>
                </a14:imgProps>
              </a:ext>
              <a:ext uri="{28A0092B-C50C-407E-A947-70E740481C1C}">
                <a14:useLocalDpi xmlns:a14="http://schemas.microsoft.com/office/drawing/2010/main" val="0"/>
              </a:ext>
            </a:extLst>
          </a:blip>
          <a:srcRect l="4286" t="15766" b="17414"/>
          <a:stretch/>
        </p:blipFill>
        <p:spPr>
          <a:xfrm>
            <a:off x="5867400" y="4191000"/>
            <a:ext cx="3325404" cy="2286000"/>
          </a:xfrm>
          <a:prstGeom prst="rect">
            <a:avLst/>
          </a:prstGeom>
          <a:ln>
            <a:noFill/>
          </a:ln>
          <a:effectLst>
            <a:glow rad="63500">
              <a:schemeClr val="accent3">
                <a:satMod val="175000"/>
                <a:alpha val="40000"/>
              </a:schemeClr>
            </a:glow>
            <a:outerShdw blurRad="292100" dist="139700" dir="2700000" algn="tl" rotWithShape="0">
              <a:srgbClr val="333333">
                <a:alpha val="65000"/>
              </a:srgbClr>
            </a:outerShdw>
          </a:effectLst>
          <a:scene3d>
            <a:camera prst="perspectiveHeroicExtremeLeftFacing"/>
            <a:lightRig rig="threePt" dir="t"/>
          </a:scene3d>
        </p:spPr>
      </p:pic>
      <p:pic>
        <p:nvPicPr>
          <p:cNvPr id="9218" name="Picture 2" descr="Data Security System - Logon Utility"/>
          <p:cNvPicPr>
            <a:picLocks noChangeAspect="1" noChangeArrowheads="1"/>
          </p:cNvPicPr>
          <p:nvPr/>
        </p:nvPicPr>
        <p:blipFill>
          <a:blip r:embed="rId6"/>
          <a:srcRect/>
          <a:stretch>
            <a:fillRect/>
          </a:stretch>
        </p:blipFill>
        <p:spPr bwMode="auto">
          <a:xfrm>
            <a:off x="5791200" y="1676400"/>
            <a:ext cx="3291839" cy="2194560"/>
          </a:xfrm>
          <a:prstGeom prst="rect">
            <a:avLst/>
          </a:prstGeom>
          <a:noFill/>
          <a:effectLst>
            <a:glow rad="63500">
              <a:schemeClr val="accent2">
                <a:satMod val="175000"/>
                <a:alpha val="40000"/>
              </a:schemeClr>
            </a:glow>
            <a:outerShdw blurRad="50800" dist="38100" dir="13500000" algn="br" rotWithShape="0">
              <a:prstClr val="black">
                <a:alpha val="40000"/>
              </a:prstClr>
            </a:outerShdw>
          </a:effectLst>
        </p:spPr>
      </p:pic>
    </p:spTree>
    <p:extLst>
      <p:ext uri="{BB962C8B-B14F-4D97-AF65-F5344CB8AC3E}">
        <p14:creationId xmlns:p14="http://schemas.microsoft.com/office/powerpoint/2010/main" val="37056202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0" y="994296"/>
            <a:ext cx="9326880" cy="5561416"/>
            <a:chOff x="342900" y="381000"/>
            <a:chExt cx="9326880" cy="5561416"/>
          </a:xfrm>
        </p:grpSpPr>
        <p:grpSp>
          <p:nvGrpSpPr>
            <p:cNvPr id="4" name="Group 3"/>
            <p:cNvGrpSpPr/>
            <p:nvPr/>
          </p:nvGrpSpPr>
          <p:grpSpPr>
            <a:xfrm>
              <a:off x="342900" y="381000"/>
              <a:ext cx="9326880" cy="5561416"/>
              <a:chOff x="342900" y="533400"/>
              <a:chExt cx="9326880" cy="5561416"/>
            </a:xfrm>
          </p:grpSpPr>
          <p:sp>
            <p:nvSpPr>
              <p:cNvPr id="3" name="TextBox 2"/>
              <p:cNvSpPr txBox="1"/>
              <p:nvPr/>
            </p:nvSpPr>
            <p:spPr>
              <a:xfrm>
                <a:off x="342900" y="824157"/>
                <a:ext cx="9326880" cy="5270659"/>
              </a:xfrm>
              <a:prstGeom prst="roundRect">
                <a:avLst>
                  <a:gd name="adj" fmla="val 4547"/>
                </a:avLst>
              </a:prstGeom>
              <a:solidFill>
                <a:schemeClr val="bg1"/>
              </a:solidFill>
              <a:ln w="19050">
                <a:solidFill>
                  <a:schemeClr val="accent3"/>
                </a:solidFill>
              </a:ln>
            </p:spPr>
            <p:txBody>
              <a:bodyPr wrap="square" rtlCol="0" anchor="ctr">
                <a:spAutoFit/>
              </a:bodyPr>
              <a:lstStyle/>
              <a:p>
                <a:pPr>
                  <a:lnSpc>
                    <a:spcPct val="150000"/>
                  </a:lnSpc>
                </a:pPr>
                <a:r>
                  <a:rPr lang="en-US" sz="2000" b="1" dirty="0"/>
                  <a:t>Cybercrime refers to criminal activities conducted through the use of digital technologies, networks, or devices. It encompasses a wide range of illegal actions that exploit vulnerabilities in computer systems, target individuals, organizations, or governments, and often involve the theft, manipulation, or destruction of data.</a:t>
                </a:r>
              </a:p>
              <a:p>
                <a:pPr>
                  <a:lnSpc>
                    <a:spcPct val="150000"/>
                  </a:lnSpc>
                </a:pPr>
                <a:r>
                  <a:rPr lang="en-US" sz="2000" b="1" dirty="0"/>
                  <a:t>                   Examples include hacking, phishing, ransom ware attacks, identity theft, and various forms of online fraud. Cybercrime poses significant threats to cyber security and can result in financial losses, data breaches, and disruption of services.</a:t>
                </a:r>
              </a:p>
              <a:p>
                <a:pPr>
                  <a:lnSpc>
                    <a:spcPct val="150000"/>
                  </a:lnSpc>
                </a:pPr>
                <a:endParaRPr lang="en-US" sz="2000" b="1" dirty="0"/>
              </a:p>
              <a:p>
                <a:pPr>
                  <a:lnSpc>
                    <a:spcPct val="150000"/>
                  </a:lnSpc>
                </a:pPr>
                <a:endParaRPr lang="en-US" sz="2000" b="1" dirty="0"/>
              </a:p>
            </p:txBody>
          </p:sp>
          <p:sp>
            <p:nvSpPr>
              <p:cNvPr id="2" name="Rounded Rectangle 1"/>
              <p:cNvSpPr/>
              <p:nvPr/>
            </p:nvSpPr>
            <p:spPr>
              <a:xfrm>
                <a:off x="1203960" y="533400"/>
                <a:ext cx="2560320" cy="523220"/>
              </a:xfrm>
              <a:prstGeom prst="roundRect">
                <a:avLst>
                  <a:gd name="adj" fmla="val 43085"/>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775660" y="381000"/>
              <a:ext cx="2954655" cy="461665"/>
            </a:xfrm>
            <a:prstGeom prst="rect">
              <a:avLst/>
            </a:prstGeom>
            <a:noFill/>
          </p:spPr>
          <p:txBody>
            <a:bodyPr wrap="none" rtlCol="0">
              <a:spAutoFit/>
            </a:bodyPr>
            <a:lstStyle/>
            <a:p>
              <a:pPr marL="742950" lvl="1" indent="-285750">
                <a:buClr>
                  <a:srgbClr val="FF0000"/>
                </a:buClr>
                <a:buFont typeface="Wingdings" pitchFamily="2" charset="2"/>
                <a:buChar char="q"/>
              </a:pPr>
              <a:r>
                <a:rPr lang="en-US" sz="2400" b="1" dirty="0">
                  <a:effectLst>
                    <a:outerShdw blurRad="38100" dist="38100" dir="2700000" algn="tl">
                      <a:srgbClr val="000000">
                        <a:alpha val="43137"/>
                      </a:srgbClr>
                    </a:outerShdw>
                  </a:effectLst>
                </a:rPr>
                <a:t>Cyber Crime?</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228600"/>
            <a:ext cx="3611200" cy="822960"/>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0147" t="50000"/>
          <a:stretch/>
        </p:blipFill>
        <p:spPr>
          <a:xfrm>
            <a:off x="5360379" y="5105400"/>
            <a:ext cx="3174021" cy="1371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1532173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04800" y="914400"/>
            <a:ext cx="9258300" cy="5608195"/>
            <a:chOff x="304800" y="381000"/>
            <a:chExt cx="9258300" cy="5608195"/>
          </a:xfrm>
        </p:grpSpPr>
        <p:grpSp>
          <p:nvGrpSpPr>
            <p:cNvPr id="4" name="Group 3"/>
            <p:cNvGrpSpPr/>
            <p:nvPr/>
          </p:nvGrpSpPr>
          <p:grpSpPr>
            <a:xfrm>
              <a:off x="342901" y="381000"/>
              <a:ext cx="9220199" cy="5608195"/>
              <a:chOff x="342901" y="533400"/>
              <a:chExt cx="9220199" cy="5608195"/>
            </a:xfrm>
          </p:grpSpPr>
          <p:sp>
            <p:nvSpPr>
              <p:cNvPr id="3" name="TextBox 2"/>
              <p:cNvSpPr txBox="1"/>
              <p:nvPr/>
            </p:nvSpPr>
            <p:spPr>
              <a:xfrm>
                <a:off x="342901" y="897636"/>
                <a:ext cx="9220199" cy="5243959"/>
              </a:xfrm>
              <a:prstGeom prst="roundRect">
                <a:avLst>
                  <a:gd name="adj" fmla="val 2042"/>
                </a:avLst>
              </a:prstGeom>
              <a:solidFill>
                <a:schemeClr val="bg1"/>
              </a:solidFill>
              <a:ln w="19050">
                <a:solidFill>
                  <a:schemeClr val="accent3"/>
                </a:solidFill>
              </a:ln>
            </p:spPr>
            <p:txBody>
              <a:bodyPr wrap="square" rtlCol="0" anchor="ctr">
                <a:spAutoFit/>
              </a:bodyPr>
              <a:lstStyle/>
              <a:p>
                <a:pPr marL="800100" lvl="1" indent="-342900">
                  <a:lnSpc>
                    <a:spcPct val="150000"/>
                  </a:lnSpc>
                  <a:buClr>
                    <a:srgbClr val="FF0000"/>
                  </a:buClr>
                  <a:buFont typeface="Wingdings" pitchFamily="2" charset="2"/>
                  <a:buChar char="Ø"/>
                </a:pPr>
                <a:endParaRPr lang="en-US" sz="100" b="1" dirty="0"/>
              </a:p>
              <a:p>
                <a:pPr marL="800100" lvl="1" indent="-342900">
                  <a:lnSpc>
                    <a:spcPct val="150000"/>
                  </a:lnSpc>
                  <a:buClr>
                    <a:srgbClr val="FF0000"/>
                  </a:buClr>
                  <a:buFont typeface="Wingdings" pitchFamily="2" charset="2"/>
                  <a:buChar char="Ø"/>
                </a:pPr>
                <a:r>
                  <a:rPr lang="en-US" sz="2000" b="1" dirty="0"/>
                  <a:t>Hacking &amp; Phishing </a:t>
                </a:r>
              </a:p>
              <a:p>
                <a:pPr marL="800100" lvl="1" indent="-342900">
                  <a:lnSpc>
                    <a:spcPct val="150000"/>
                  </a:lnSpc>
                  <a:buClr>
                    <a:srgbClr val="FF0000"/>
                  </a:buClr>
                  <a:buFont typeface="Wingdings" pitchFamily="2" charset="2"/>
                  <a:buChar char="Ø"/>
                </a:pPr>
                <a:r>
                  <a:rPr lang="en-US" sz="2000" b="1" dirty="0"/>
                  <a:t>Cracking &amp; Identity Theft</a:t>
                </a:r>
              </a:p>
              <a:p>
                <a:pPr marL="800100" lvl="1" indent="-342900">
                  <a:lnSpc>
                    <a:spcPct val="150000"/>
                  </a:lnSpc>
                  <a:buClr>
                    <a:srgbClr val="FF0000"/>
                  </a:buClr>
                  <a:buFont typeface="Wingdings" pitchFamily="2" charset="2"/>
                  <a:buChar char="Ø"/>
                </a:pPr>
                <a:r>
                  <a:rPr lang="en-US" sz="2000" b="1" dirty="0"/>
                  <a:t>Cyber Stalking </a:t>
                </a:r>
              </a:p>
              <a:p>
                <a:pPr marL="800100" lvl="1" indent="-342900">
                  <a:lnSpc>
                    <a:spcPct val="150000"/>
                  </a:lnSpc>
                  <a:buClr>
                    <a:srgbClr val="FF0000"/>
                  </a:buClr>
                  <a:buFont typeface="Wingdings" pitchFamily="2" charset="2"/>
                  <a:buChar char="Ø"/>
                </a:pPr>
                <a:r>
                  <a:rPr lang="en-US" sz="2000" b="1" dirty="0"/>
                  <a:t>Email-Spoofing</a:t>
                </a:r>
              </a:p>
              <a:p>
                <a:pPr marL="800100" lvl="1" indent="-342900">
                  <a:lnSpc>
                    <a:spcPct val="150000"/>
                  </a:lnSpc>
                  <a:buClr>
                    <a:srgbClr val="FF0000"/>
                  </a:buClr>
                  <a:buFont typeface="Wingdings" pitchFamily="2" charset="2"/>
                  <a:buChar char="Ø"/>
                </a:pPr>
                <a:r>
                  <a:rPr lang="en-US" sz="2000" b="1" dirty="0"/>
                  <a:t>SMS Spoofing</a:t>
                </a:r>
              </a:p>
              <a:p>
                <a:pPr marL="800100" lvl="1" indent="-342900">
                  <a:lnSpc>
                    <a:spcPct val="150000"/>
                  </a:lnSpc>
                  <a:buClr>
                    <a:srgbClr val="FF0000"/>
                  </a:buClr>
                  <a:buFont typeface="Wingdings" pitchFamily="2" charset="2"/>
                  <a:buChar char="Ø"/>
                </a:pPr>
                <a:r>
                  <a:rPr lang="en-US" sz="2000" b="1" dirty="0"/>
                  <a:t>Online Scams, Cheating &amp; Fraud</a:t>
                </a:r>
              </a:p>
              <a:p>
                <a:pPr marL="800100" lvl="1" indent="-342900">
                  <a:lnSpc>
                    <a:spcPct val="150000"/>
                  </a:lnSpc>
                  <a:buClr>
                    <a:srgbClr val="FF0000"/>
                  </a:buClr>
                  <a:buFont typeface="Wingdings" pitchFamily="2" charset="2"/>
                  <a:buChar char="Ø"/>
                </a:pPr>
                <a:r>
                  <a:rPr lang="en-US" sz="2000" b="1" dirty="0"/>
                  <a:t>Cyber bullying Child Pornography</a:t>
                </a:r>
              </a:p>
              <a:p>
                <a:pPr marL="800100" lvl="1" indent="-342900">
                  <a:lnSpc>
                    <a:spcPct val="150000"/>
                  </a:lnSpc>
                  <a:buClr>
                    <a:srgbClr val="FF0000"/>
                  </a:buClr>
                  <a:buFont typeface="Wingdings" pitchFamily="2" charset="2"/>
                  <a:buChar char="Ø"/>
                </a:pPr>
                <a:r>
                  <a:rPr lang="en-US" sz="2000" b="1" dirty="0"/>
                  <a:t>Transmitting Virus etc.</a:t>
                </a:r>
              </a:p>
              <a:p>
                <a:pPr marL="800100" lvl="1" indent="-342900">
                  <a:lnSpc>
                    <a:spcPct val="150000"/>
                  </a:lnSpc>
                  <a:buClr>
                    <a:srgbClr val="FF0000"/>
                  </a:buClr>
                  <a:buFont typeface="Wingdings" pitchFamily="2" charset="2"/>
                  <a:buChar char="Ø"/>
                </a:pPr>
                <a:r>
                  <a:rPr lang="en-US" sz="2000" b="1" dirty="0"/>
                  <a:t>Malware &amp; DDoS Attacks. </a:t>
                </a:r>
              </a:p>
              <a:p>
                <a:pPr marL="800100" lvl="1" indent="-342900">
                  <a:lnSpc>
                    <a:spcPct val="150000"/>
                  </a:lnSpc>
                  <a:buClr>
                    <a:srgbClr val="FF0000"/>
                  </a:buClr>
                  <a:buFont typeface="Wingdings" pitchFamily="2" charset="2"/>
                  <a:buChar char="Ø"/>
                </a:pPr>
                <a:r>
                  <a:rPr lang="en-US" sz="2000" b="1" dirty="0"/>
                  <a:t>Data Breaches</a:t>
                </a:r>
              </a:p>
              <a:p>
                <a:pPr marL="800100" lvl="1" indent="-342900">
                  <a:lnSpc>
                    <a:spcPct val="150000"/>
                  </a:lnSpc>
                  <a:buClr>
                    <a:srgbClr val="FF0000"/>
                  </a:buClr>
                  <a:buFont typeface="Wingdings" pitchFamily="2" charset="2"/>
                  <a:buChar char="Ø"/>
                </a:pPr>
                <a:r>
                  <a:rPr lang="en-US" sz="2000" b="1" dirty="0"/>
                  <a:t>Anonymous Unauthorized Access.</a:t>
                </a:r>
              </a:p>
            </p:txBody>
          </p:sp>
          <p:sp>
            <p:nvSpPr>
              <p:cNvPr id="2" name="Rounded Rectangle 1"/>
              <p:cNvSpPr/>
              <p:nvPr/>
            </p:nvSpPr>
            <p:spPr>
              <a:xfrm>
                <a:off x="685800" y="533400"/>
                <a:ext cx="3749040" cy="52322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304800" y="381000"/>
              <a:ext cx="4178965" cy="461665"/>
            </a:xfrm>
            <a:prstGeom prst="rect">
              <a:avLst/>
            </a:prstGeom>
            <a:noFill/>
          </p:spPr>
          <p:txBody>
            <a:bodyPr wrap="none" rtlCol="0">
              <a:spAutoFit/>
            </a:bodyPr>
            <a:lstStyle/>
            <a:p>
              <a:pPr marL="742950" lvl="1" indent="-285750">
                <a:buClr>
                  <a:srgbClr val="FF0000"/>
                </a:buClr>
                <a:buFont typeface="Wingdings" pitchFamily="2" charset="2"/>
                <a:buChar char="q"/>
              </a:pPr>
              <a:r>
                <a:rPr lang="en-US" sz="2400" b="1" dirty="0">
                  <a:effectLst>
                    <a:outerShdw blurRad="38100" dist="38100" dir="2700000" algn="tl">
                      <a:srgbClr val="000000">
                        <a:alpha val="43137"/>
                      </a:srgbClr>
                    </a:outerShdw>
                  </a:effectLst>
                </a:rPr>
                <a:t>Types of Cyber Crime.</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sp>
        <p:nvSpPr>
          <p:cNvPr id="11" name="Rounded Rectangle 10"/>
          <p:cNvSpPr/>
          <p:nvPr/>
        </p:nvSpPr>
        <p:spPr>
          <a:xfrm>
            <a:off x="6553200" y="1595081"/>
            <a:ext cx="2743200" cy="4846320"/>
          </a:xfrm>
          <a:prstGeom prst="roundRect">
            <a:avLst/>
          </a:prstGeom>
          <a:blipFill>
            <a:blip r:embed="rId2"/>
            <a:tile tx="0" ty="0" sx="100000" sy="100000" flip="none" algn="tl"/>
          </a:blipFill>
          <a:ln w="28575">
            <a:noFill/>
            <a:prstDash val="sys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ffectLst>
                <a:outerShdw blurRad="38100" dist="38100" dir="2700000" algn="tl">
                  <a:srgbClr val="000000">
                    <a:alpha val="43137"/>
                  </a:srgbClr>
                </a:outerShdw>
              </a:effectLst>
            </a:endParaRP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5169" t="10695" r="62074"/>
          <a:stretch/>
        </p:blipFill>
        <p:spPr>
          <a:xfrm flipH="1">
            <a:off x="6705600" y="1676400"/>
            <a:ext cx="2493818" cy="4532669"/>
          </a:xfrm>
          <a:prstGeom prst="rect">
            <a:avLst/>
          </a:prstGeom>
        </p:spPr>
      </p:pic>
      <p:sp>
        <p:nvSpPr>
          <p:cNvPr id="9" name="Rounded Rectangle 8"/>
          <p:cNvSpPr/>
          <p:nvPr/>
        </p:nvSpPr>
        <p:spPr>
          <a:xfrm>
            <a:off x="6400800" y="5562600"/>
            <a:ext cx="2971800" cy="914400"/>
          </a:xfrm>
          <a:prstGeom prst="roundRect">
            <a:avLst/>
          </a:prstGeom>
          <a:solidFill>
            <a:schemeClr val="bg1"/>
          </a:solidFill>
          <a:ln w="28575">
            <a:noFill/>
            <a:prstDash val="sys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h</a:t>
            </a:r>
            <a:r>
              <a:rPr lang="en-US" b="1" dirty="0">
                <a:solidFill>
                  <a:srgbClr val="FF0000"/>
                </a:solidFill>
              </a:rPr>
              <a:t>Younger Cyber Crime Investigate Officer </a:t>
            </a:r>
          </a:p>
          <a:p>
            <a:pPr algn="ctr"/>
            <a:r>
              <a:rPr lang="en-US" b="1" dirty="0">
                <a:solidFill>
                  <a:schemeClr val="tx1"/>
                </a:solidFill>
                <a:effectLst>
                  <a:outerShdw blurRad="38100" dist="38100" dir="2700000" algn="tl">
                    <a:srgbClr val="000000">
                      <a:alpha val="43137"/>
                    </a:srgbClr>
                  </a:outerShdw>
                </a:effectLst>
              </a:rPr>
              <a:t>@Dipanshu Parashar</a:t>
            </a:r>
            <a:endParaRPr lang="en-US"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943874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1" y="914400"/>
            <a:ext cx="9220199" cy="5715000"/>
            <a:chOff x="342901" y="301104"/>
            <a:chExt cx="9220199" cy="5715000"/>
          </a:xfrm>
        </p:grpSpPr>
        <p:grpSp>
          <p:nvGrpSpPr>
            <p:cNvPr id="4" name="Group 3"/>
            <p:cNvGrpSpPr/>
            <p:nvPr/>
          </p:nvGrpSpPr>
          <p:grpSpPr>
            <a:xfrm>
              <a:off x="342901" y="301104"/>
              <a:ext cx="9220199" cy="5715000"/>
              <a:chOff x="342901" y="453504"/>
              <a:chExt cx="9220199" cy="5715000"/>
            </a:xfrm>
          </p:grpSpPr>
          <p:sp>
            <p:nvSpPr>
              <p:cNvPr id="3" name="TextBox 2"/>
              <p:cNvSpPr txBox="1"/>
              <p:nvPr/>
            </p:nvSpPr>
            <p:spPr>
              <a:xfrm>
                <a:off x="342901" y="697820"/>
                <a:ext cx="9220199" cy="5470684"/>
              </a:xfrm>
              <a:prstGeom prst="roundRect">
                <a:avLst>
                  <a:gd name="adj" fmla="val 10262"/>
                </a:avLst>
              </a:prstGeom>
              <a:solidFill>
                <a:schemeClr val="bg1"/>
              </a:solidFill>
              <a:ln w="19050">
                <a:solidFill>
                  <a:schemeClr val="accent3"/>
                </a:solidFill>
              </a:ln>
            </p:spPr>
            <p:txBody>
              <a:bodyPr wrap="square" rtlCol="0" anchor="ctr">
                <a:spAutoFit/>
              </a:bodyPr>
              <a:lstStyle/>
              <a:p>
                <a:pPr marL="342900" indent="-342900">
                  <a:lnSpc>
                    <a:spcPct val="150000"/>
                  </a:lnSpc>
                  <a:buFont typeface="Arial" pitchFamily="34" charset="0"/>
                  <a:buChar char="•"/>
                </a:pPr>
                <a:r>
                  <a:rPr lang="en-US" sz="2000" b="1" dirty="0"/>
                  <a:t>Necessary Cyber Security Knowledge :</a:t>
                </a:r>
              </a:p>
              <a:p>
                <a:pPr marL="342900" indent="-342900">
                  <a:lnSpc>
                    <a:spcPct val="150000"/>
                  </a:lnSpc>
                  <a:buFont typeface="Arial" pitchFamily="34" charset="0"/>
                  <a:buChar char="•"/>
                </a:pPr>
                <a:r>
                  <a:rPr lang="en-US" sz="2000" b="1" dirty="0"/>
                  <a:t>Protect Against Cyber Treats</a:t>
                </a:r>
              </a:p>
              <a:p>
                <a:pPr marL="342900" indent="-342900">
                  <a:lnSpc>
                    <a:spcPct val="150000"/>
                  </a:lnSpc>
                  <a:buFont typeface="Arial" pitchFamily="34" charset="0"/>
                  <a:buChar char="•"/>
                </a:pPr>
                <a:r>
                  <a:rPr lang="en-US" sz="2000" b="1" dirty="0"/>
                  <a:t>Safeguarding Personal Information</a:t>
                </a:r>
              </a:p>
              <a:p>
                <a:pPr marL="342900" indent="-342900">
                  <a:lnSpc>
                    <a:spcPct val="150000"/>
                  </a:lnSpc>
                  <a:buFont typeface="Arial" pitchFamily="34" charset="0"/>
                  <a:buChar char="•"/>
                </a:pPr>
                <a:r>
                  <a:rPr lang="en-US" sz="2000" b="1" dirty="0"/>
                  <a:t>Securing Financial Assets</a:t>
                </a:r>
              </a:p>
              <a:p>
                <a:pPr marL="342900" indent="-342900">
                  <a:lnSpc>
                    <a:spcPct val="150000"/>
                  </a:lnSpc>
                  <a:buFont typeface="Arial" pitchFamily="34" charset="0"/>
                  <a:buChar char="•"/>
                </a:pPr>
                <a:r>
                  <a:rPr lang="en-US" sz="2000" b="1" dirty="0"/>
                  <a:t>Preserving Privacy </a:t>
                </a:r>
              </a:p>
              <a:p>
                <a:pPr marL="342900" indent="-342900">
                  <a:lnSpc>
                    <a:spcPct val="150000"/>
                  </a:lnSpc>
                  <a:buFont typeface="Arial" pitchFamily="34" charset="0"/>
                  <a:buChar char="•"/>
                </a:pPr>
                <a:r>
                  <a:rPr lang="en-US" sz="2000" b="1" dirty="0"/>
                  <a:t>Preventing Business Disruption</a:t>
                </a:r>
              </a:p>
              <a:p>
                <a:pPr marL="342900" indent="-342900">
                  <a:lnSpc>
                    <a:spcPct val="150000"/>
                  </a:lnSpc>
                  <a:buFont typeface="Arial" pitchFamily="34" charset="0"/>
                  <a:buChar char="•"/>
                </a:pPr>
                <a:r>
                  <a:rPr lang="en-US" sz="2000" b="1" dirty="0"/>
                  <a:t>National Security &amp; Data Breach </a:t>
                </a:r>
              </a:p>
              <a:p>
                <a:pPr marL="342900" indent="-342900">
                  <a:lnSpc>
                    <a:spcPct val="150000"/>
                  </a:lnSpc>
                  <a:buFont typeface="Arial" pitchFamily="34" charset="0"/>
                  <a:buChar char="•"/>
                </a:pPr>
                <a:r>
                  <a:rPr lang="en-US" sz="2000" b="1" dirty="0"/>
                  <a:t>Maintaining Reputation</a:t>
                </a:r>
              </a:p>
              <a:p>
                <a:pPr marL="342900" indent="-342900">
                  <a:lnSpc>
                    <a:spcPct val="150000"/>
                  </a:lnSpc>
                  <a:buFont typeface="Arial" pitchFamily="34" charset="0"/>
                  <a:buChar char="•"/>
                </a:pPr>
                <a:r>
                  <a:rPr lang="en-US" sz="2000" b="1" dirty="0"/>
                  <a:t>Compliance and Legal Obligations</a:t>
                </a:r>
              </a:p>
              <a:p>
                <a:pPr marL="342900" indent="-342900">
                  <a:lnSpc>
                    <a:spcPct val="150000"/>
                  </a:lnSpc>
                  <a:buFont typeface="Arial" pitchFamily="34" charset="0"/>
                  <a:buChar char="•"/>
                </a:pPr>
                <a:r>
                  <a:rPr lang="en-US" sz="2000" b="1" dirty="0"/>
                  <a:t>Adaptation of Technological Changes</a:t>
                </a:r>
              </a:p>
              <a:p>
                <a:pPr marL="342900" indent="-342900">
                  <a:lnSpc>
                    <a:spcPct val="150000"/>
                  </a:lnSpc>
                  <a:buFont typeface="Arial" pitchFamily="34" charset="0"/>
                  <a:buChar char="•"/>
                </a:pPr>
                <a:r>
                  <a:rPr lang="en-US" sz="2000" b="1" dirty="0"/>
                  <a:t>Promoting Innovation</a:t>
                </a:r>
              </a:p>
            </p:txBody>
          </p:sp>
          <p:sp>
            <p:nvSpPr>
              <p:cNvPr id="2" name="Rounded Rectangle 1"/>
              <p:cNvSpPr/>
              <p:nvPr/>
            </p:nvSpPr>
            <p:spPr>
              <a:xfrm>
                <a:off x="1203960" y="453504"/>
                <a:ext cx="6035040" cy="52322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775660" y="301104"/>
              <a:ext cx="6455613" cy="461665"/>
            </a:xfrm>
            <a:prstGeom prst="rect">
              <a:avLst/>
            </a:prstGeom>
            <a:noFill/>
          </p:spPr>
          <p:txBody>
            <a:bodyPr wrap="none" rtlCol="0">
              <a:spAutoFit/>
            </a:bodyPr>
            <a:lstStyle/>
            <a:p>
              <a:pPr marL="742950" lvl="1" indent="-285750">
                <a:buClr>
                  <a:srgbClr val="FF0000"/>
                </a:buClr>
                <a:buFont typeface="Wingdings" pitchFamily="2" charset="2"/>
                <a:buChar char="q"/>
              </a:pPr>
              <a:r>
                <a:rPr lang="en-US" sz="2400" b="1" dirty="0">
                  <a:effectLst>
                    <a:outerShdw blurRad="38100" dist="38100" dir="2700000" algn="tl">
                      <a:srgbClr val="000000">
                        <a:alpha val="43137"/>
                      </a:srgbClr>
                    </a:outerShdw>
                  </a:effectLst>
                </a:rPr>
                <a:t>Why need Cyber Security Knowledge.</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0" name="Picture 9"/>
          <p:cNvPicPr>
            <a:picLocks noChangeAspect="1"/>
          </p:cNvPicPr>
          <p:nvPr/>
        </p:nvPicPr>
        <p:blipFill>
          <a:blip r:embed="rId2" cstate="print">
            <a:extLst>
              <a:ext uri="{BEBA8EAE-BF5A-486C-A8C5-ECC9F3942E4B}">
                <a14:imgProps xmlns:a14="http://schemas.microsoft.com/office/drawing/2010/main">
                  <a14:imgLayer r:embed="rId3">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pic>
        <p:nvPicPr>
          <p:cNvPr id="4098" name="Picture 2" descr="Cybercrime png images | PNGWi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foregroundMark x1="69444" y1="5464" x2="69444" y2="5464"/>
                        <a14:foregroundMark x1="73611" y1="12022" x2="73611" y2="12022"/>
                        <a14:foregroundMark x1="75000" y1="20492" x2="75000" y2="20492"/>
                        <a14:foregroundMark x1="16111" y1="65847" x2="16111" y2="65847"/>
                        <a14:foregroundMark x1="25833" y1="61475" x2="25833" y2="61475"/>
                        <a14:foregroundMark x1="53611" y1="45355" x2="53611" y2="45355"/>
                        <a14:foregroundMark x1="53889" y1="39344" x2="53889" y2="39344"/>
                        <a14:foregroundMark x1="51944" y1="34973" x2="51944" y2="34973"/>
                        <a14:foregroundMark x1="53056" y1="42896" x2="52778" y2="43989"/>
                        <a14:foregroundMark x1="50556" y1="47268" x2="50556" y2="47268"/>
                        <a14:foregroundMark x1="49167" y1="49454" x2="47222" y2="50273"/>
                        <a14:foregroundMark x1="45833" y1="50273" x2="45833" y2="50273"/>
                        <a14:foregroundMark x1="42778" y1="65847" x2="42778" y2="65847"/>
                        <a14:foregroundMark x1="41111" y1="63115" x2="41944" y2="62842"/>
                        <a14:foregroundMark x1="43889" y1="60929" x2="47500" y2="58743"/>
                        <a14:foregroundMark x1="47778" y1="58197" x2="50278" y2="58197"/>
                        <a14:foregroundMark x1="66389" y1="13388" x2="66389" y2="13388"/>
                        <a14:foregroundMark x1="66389" y1="13388" x2="66389" y2="13388"/>
                        <a14:foregroundMark x1="64444" y1="10656" x2="64444" y2="10656"/>
                        <a14:foregroundMark x1="64444" y1="9836" x2="64167" y2="8743"/>
                        <a14:foregroundMark x1="63333" y1="6011" x2="63333" y2="6011"/>
                        <a14:foregroundMark x1="62778" y1="5464" x2="62778" y2="5464"/>
                        <a14:foregroundMark x1="20556" y1="67760" x2="20556" y2="67760"/>
                        <a14:foregroundMark x1="20278" y1="65301" x2="20278" y2="65301"/>
                        <a14:foregroundMark x1="23333" y1="64481" x2="23333" y2="64481"/>
                        <a14:foregroundMark x1="71111" y1="19399" x2="71111" y2="19399"/>
                        <a14:foregroundMark x1="72500" y1="18579" x2="72500" y2="18579"/>
                        <a14:foregroundMark x1="17222" y1="63661" x2="17222" y2="63661"/>
                        <a14:foregroundMark x1="16111" y1="61749" x2="16111" y2="61749"/>
                        <a14:foregroundMark x1="16111" y1="61749" x2="16111" y2="61749"/>
                        <a14:foregroundMark x1="92778" y1="70219" x2="92778" y2="70219"/>
                        <a14:foregroundMark x1="38611" y1="97268" x2="38611" y2="97268"/>
                        <a14:foregroundMark x1="55556" y1="58470" x2="55556" y2="58470"/>
                        <a14:foregroundMark x1="57500" y1="58470" x2="57500" y2="58470"/>
                        <a14:foregroundMark x1="57500" y1="59016" x2="57500" y2="60109"/>
                        <a14:foregroundMark x1="57500" y1="60109" x2="57500" y2="60109"/>
                        <a14:foregroundMark x1="53333" y1="60109" x2="53333" y2="60109"/>
                        <a14:foregroundMark x1="51111" y1="59290" x2="51111" y2="59290"/>
                        <a14:foregroundMark x1="49722" y1="58197" x2="49722" y2="58197"/>
                      </a14:backgroundRemoval>
                    </a14:imgEffect>
                  </a14:imgLayer>
                </a14:imgProps>
              </a:ext>
              <a:ext uri="{28A0092B-C50C-407E-A947-70E740481C1C}">
                <a14:useLocalDpi xmlns:a14="http://schemas.microsoft.com/office/drawing/2010/main" val="0"/>
              </a:ext>
            </a:extLst>
          </a:blip>
          <a:srcRect/>
          <a:stretch>
            <a:fillRect/>
          </a:stretch>
        </p:blipFill>
        <p:spPr bwMode="auto">
          <a:xfrm>
            <a:off x="5562600" y="3143249"/>
            <a:ext cx="3429000" cy="3486151"/>
          </a:xfrm>
          <a:prstGeom prst="rect">
            <a:avLst/>
          </a:prstGeom>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1725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2400" y="914400"/>
            <a:ext cx="9504000" cy="2772000"/>
            <a:chOff x="259080" y="381000"/>
            <a:chExt cx="9304020" cy="2971800"/>
          </a:xfrm>
        </p:grpSpPr>
        <p:grpSp>
          <p:nvGrpSpPr>
            <p:cNvPr id="4" name="Group 3"/>
            <p:cNvGrpSpPr/>
            <p:nvPr/>
          </p:nvGrpSpPr>
          <p:grpSpPr>
            <a:xfrm>
              <a:off x="259080" y="381000"/>
              <a:ext cx="9304020" cy="2971800"/>
              <a:chOff x="259080" y="533400"/>
              <a:chExt cx="9304020" cy="2971800"/>
            </a:xfrm>
          </p:grpSpPr>
          <p:sp>
            <p:nvSpPr>
              <p:cNvPr id="3" name="TextBox 2"/>
              <p:cNvSpPr txBox="1"/>
              <p:nvPr/>
            </p:nvSpPr>
            <p:spPr>
              <a:xfrm>
                <a:off x="342901" y="802422"/>
                <a:ext cx="9220199" cy="2702778"/>
              </a:xfrm>
              <a:prstGeom prst="roundRect">
                <a:avLst>
                  <a:gd name="adj" fmla="val 10262"/>
                </a:avLst>
              </a:prstGeom>
              <a:solidFill>
                <a:schemeClr val="bg1"/>
              </a:solidFill>
              <a:ln w="19050">
                <a:solidFill>
                  <a:schemeClr val="accent3"/>
                </a:solidFill>
              </a:ln>
            </p:spPr>
            <p:txBody>
              <a:bodyPr wrap="square" rtlCol="0" anchor="ctr">
                <a:spAutoFit/>
              </a:bodyPr>
              <a:lstStyle/>
              <a:p>
                <a:endParaRPr lang="en-US" sz="2000" b="1" dirty="0"/>
              </a:p>
              <a:p>
                <a:pPr marL="342900" indent="-342900">
                  <a:buFont typeface="Arial" pitchFamily="34" charset="0"/>
                  <a:buChar char="•"/>
                </a:pPr>
                <a:r>
                  <a:rPr lang="en-US" sz="2000" b="1" dirty="0"/>
                  <a:t>This portal is an initiative of Government of India to facilitate victims/complainants to report cyber crime complaints online. At present this portal caters to complaints pertaining to online Child Pornography (CP)-Child Sexual Abuse Material (CSAM) or sexually explicit content such as Rape/Gang Rape (CP/RGR) content. The portal also provides an option of reporting an anonymous complaint, where complainants are not required to disclose their identity.</a:t>
                </a:r>
              </a:p>
            </p:txBody>
          </p:sp>
          <p:sp>
            <p:nvSpPr>
              <p:cNvPr id="2" name="Rounded Rectangle 1"/>
              <p:cNvSpPr/>
              <p:nvPr/>
            </p:nvSpPr>
            <p:spPr>
              <a:xfrm>
                <a:off x="259080" y="533400"/>
                <a:ext cx="8046720" cy="5232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304800" y="381000"/>
              <a:ext cx="8074646" cy="523220"/>
            </a:xfrm>
            <a:prstGeom prst="rect">
              <a:avLst/>
            </a:prstGeom>
            <a:noFill/>
          </p:spPr>
          <p:txBody>
            <a:bodyPr wrap="none" rtlCol="0">
              <a:spAutoFit/>
            </a:bodyPr>
            <a:lstStyle/>
            <a:p>
              <a:pPr marL="457200" indent="-457200">
                <a:buFont typeface="Wingdings" pitchFamily="2" charset="2"/>
                <a:buChar char="q"/>
              </a:pPr>
              <a:r>
                <a:rPr lang="en-US" sz="2800" b="1" dirty="0">
                  <a:solidFill>
                    <a:schemeClr val="bg1"/>
                  </a:solidFill>
                </a:rPr>
                <a:t>What is the purpose of Cyber Crime portal?</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0" name="Picture 9"/>
          <p:cNvPicPr>
            <a:picLocks noChangeAspect="1"/>
          </p:cNvPicPr>
          <p:nvPr/>
        </p:nvPicPr>
        <p:blipFill>
          <a:blip r:embed="rId2" cstate="print">
            <a:extLst>
              <a:ext uri="{BEBA8EAE-BF5A-486C-A8C5-ECC9F3942E4B}">
                <a14:imgProps xmlns:a14="http://schemas.microsoft.com/office/drawing/2010/main">
                  <a14:imgLayer r:embed="rId3">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sp>
        <p:nvSpPr>
          <p:cNvPr id="13" name="TextBox 12"/>
          <p:cNvSpPr txBox="1"/>
          <p:nvPr/>
        </p:nvSpPr>
        <p:spPr>
          <a:xfrm>
            <a:off x="228600" y="3857400"/>
            <a:ext cx="4644000" cy="2772000"/>
          </a:xfrm>
          <a:prstGeom prst="roundRect">
            <a:avLst>
              <a:gd name="adj" fmla="val 10262"/>
            </a:avLst>
          </a:prstGeom>
          <a:blipFill dpi="0" rotWithShape="1">
            <a:blip r:embed="rId4">
              <a:extLst>
                <a:ext uri="{28A0092B-C50C-407E-A947-70E740481C1C}">
                  <a14:useLocalDpi xmlns:a14="http://schemas.microsoft.com/office/drawing/2010/main" val="0"/>
                </a:ext>
              </a:extLst>
            </a:blip>
            <a:srcRect/>
            <a:stretch>
              <a:fillRect/>
            </a:stretch>
          </a:blipFill>
          <a:ln w="19050">
            <a:solidFill>
              <a:schemeClr val="accent3"/>
            </a:solidFill>
          </a:ln>
        </p:spPr>
        <p:txBody>
          <a:bodyPr wrap="square" rtlCol="0" anchor="ctr">
            <a:spAutoFit/>
          </a:bodyPr>
          <a:lstStyle/>
          <a:p>
            <a:endParaRPr lang="en-US" sz="2000" b="1" dirty="0"/>
          </a:p>
        </p:txBody>
      </p:sp>
      <p:sp>
        <p:nvSpPr>
          <p:cNvPr id="16" name="TextBox 15"/>
          <p:cNvSpPr txBox="1"/>
          <p:nvPr/>
        </p:nvSpPr>
        <p:spPr>
          <a:xfrm>
            <a:off x="5033400" y="3857400"/>
            <a:ext cx="4644000" cy="2772000"/>
          </a:xfrm>
          <a:prstGeom prst="roundRect">
            <a:avLst>
              <a:gd name="adj" fmla="val 10262"/>
            </a:avLst>
          </a:prstGeom>
          <a:blipFill dpi="0" rotWithShape="1">
            <a:blip r:embed="rId5" cstate="print">
              <a:extLst>
                <a:ext uri="{28A0092B-C50C-407E-A947-70E740481C1C}">
                  <a14:useLocalDpi xmlns:a14="http://schemas.microsoft.com/office/drawing/2010/main" val="0"/>
                </a:ext>
              </a:extLst>
            </a:blip>
            <a:srcRect/>
            <a:stretch>
              <a:fillRect/>
            </a:stretch>
          </a:blipFill>
          <a:ln w="19050">
            <a:solidFill>
              <a:schemeClr val="accent3"/>
            </a:solidFill>
          </a:ln>
        </p:spPr>
        <p:txBody>
          <a:bodyPr wrap="square" rtlCol="0" anchor="ctr">
            <a:spAutoFit/>
          </a:bodyPr>
          <a:lstStyle/>
          <a:p>
            <a:endParaRPr lang="en-US" sz="2000" b="1" dirty="0"/>
          </a:p>
        </p:txBody>
      </p:sp>
    </p:spTree>
    <p:extLst>
      <p:ext uri="{BB962C8B-B14F-4D97-AF65-F5344CB8AC3E}">
        <p14:creationId xmlns:p14="http://schemas.microsoft.com/office/powerpoint/2010/main" val="426015304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1" y="948514"/>
            <a:ext cx="9220199" cy="3516868"/>
            <a:chOff x="342901" y="335218"/>
            <a:chExt cx="9220199" cy="3516868"/>
          </a:xfrm>
        </p:grpSpPr>
        <p:grpSp>
          <p:nvGrpSpPr>
            <p:cNvPr id="4" name="Group 3"/>
            <p:cNvGrpSpPr/>
            <p:nvPr/>
          </p:nvGrpSpPr>
          <p:grpSpPr>
            <a:xfrm>
              <a:off x="342901" y="335218"/>
              <a:ext cx="9220199" cy="3516868"/>
              <a:chOff x="342901" y="487618"/>
              <a:chExt cx="9220199" cy="3516868"/>
            </a:xfrm>
          </p:grpSpPr>
          <p:sp>
            <p:nvSpPr>
              <p:cNvPr id="3" name="TextBox 2"/>
              <p:cNvSpPr txBox="1"/>
              <p:nvPr/>
            </p:nvSpPr>
            <p:spPr>
              <a:xfrm>
                <a:off x="342901" y="487618"/>
                <a:ext cx="9220199" cy="3516868"/>
              </a:xfrm>
              <a:prstGeom prst="roundRect">
                <a:avLst>
                  <a:gd name="adj" fmla="val 10262"/>
                </a:avLst>
              </a:prstGeom>
              <a:blipFill dpi="0"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ln w="19050">
                <a:solidFill>
                  <a:schemeClr val="tx1"/>
                </a:solidFill>
              </a:ln>
            </p:spPr>
            <p:txBody>
              <a:bodyPr wrap="square" rtlCol="0" anchor="ctr">
                <a:spAutoFit/>
              </a:bodyPr>
              <a:lstStyle/>
              <a:p>
                <a:pPr>
                  <a:lnSpc>
                    <a:spcPct val="150000"/>
                  </a:lnSpc>
                </a:pPr>
                <a:endParaRPr lang="en-US" sz="2000" b="1" dirty="0">
                  <a:ln>
                    <a:solidFill>
                      <a:schemeClr val="bg1"/>
                    </a:solidFill>
                  </a:ln>
                  <a:solidFill>
                    <a:schemeClr val="bg1"/>
                  </a:solidFill>
                  <a:hlinkClick r:id="rId4"/>
                </a:endParaRPr>
              </a:p>
              <a:p>
                <a:pPr marL="342900" indent="-342900">
                  <a:lnSpc>
                    <a:spcPct val="150000"/>
                  </a:lnSpc>
                  <a:buFont typeface="Arial" pitchFamily="34" charset="0"/>
                  <a:buChar char="•"/>
                </a:pPr>
                <a:r>
                  <a:rPr lang="en-US" sz="2000" b="1" dirty="0">
                    <a:solidFill>
                      <a:sysClr val="windowText" lastClr="000000"/>
                    </a:solidFill>
                    <a:effectLst>
                      <a:outerShdw blurRad="38100" dist="38100" dir="2700000" algn="tl">
                        <a:srgbClr val="000000">
                          <a:alpha val="43137"/>
                        </a:srgbClr>
                      </a:outerShdw>
                    </a:effectLst>
                    <a:hlinkClick r:id="rId4"/>
                  </a:rPr>
                  <a:t>https://cybercrime.gov.in/</a:t>
                </a:r>
                <a:endParaRPr lang="en-US" sz="2000" b="1" dirty="0">
                  <a:solidFill>
                    <a:sysClr val="windowText" lastClr="000000"/>
                  </a:solidFill>
                  <a:effectLst>
                    <a:outerShdw blurRad="38100" dist="38100" dir="2700000" algn="tl">
                      <a:srgbClr val="000000">
                        <a:alpha val="43137"/>
                      </a:srgbClr>
                    </a:outerShdw>
                  </a:effectLst>
                </a:endParaRPr>
              </a:p>
              <a:p>
                <a:pPr marL="342900" indent="-342900">
                  <a:lnSpc>
                    <a:spcPct val="150000"/>
                  </a:lnSpc>
                  <a:buFont typeface="Arial" pitchFamily="34" charset="0"/>
                  <a:buChar char="•"/>
                </a:pPr>
                <a:r>
                  <a:rPr lang="en-US" sz="2000" b="1" dirty="0">
                    <a:solidFill>
                      <a:sysClr val="windowText" lastClr="000000"/>
                    </a:solidFill>
                    <a:effectLst>
                      <a:outerShdw blurRad="38100" dist="38100" dir="2700000" algn="tl">
                        <a:srgbClr val="000000">
                          <a:alpha val="43137"/>
                        </a:srgbClr>
                      </a:outerShdw>
                    </a:effectLst>
                  </a:rPr>
                  <a:t>Computer Course : ADCA – Learn about Security </a:t>
                </a:r>
              </a:p>
              <a:p>
                <a:pPr marL="342900" indent="-342900">
                  <a:lnSpc>
                    <a:spcPct val="150000"/>
                  </a:lnSpc>
                  <a:buFont typeface="Arial" pitchFamily="34" charset="0"/>
                  <a:buChar char="•"/>
                </a:pPr>
                <a:r>
                  <a:rPr lang="en-US" sz="2000" b="1" dirty="0">
                    <a:solidFill>
                      <a:sysClr val="windowText" lastClr="000000"/>
                    </a:solidFill>
                    <a:effectLst>
                      <a:outerShdw blurRad="38100" dist="38100" dir="2700000" algn="tl">
                        <a:srgbClr val="000000">
                          <a:alpha val="43137"/>
                        </a:srgbClr>
                      </a:outerShdw>
                    </a:effectLst>
                    <a:hlinkClick r:id="rId5"/>
                  </a:rPr>
                  <a:t>https://apps.microsoft.com/detail/windowsdefinfer</a:t>
                </a:r>
                <a:endParaRPr lang="en-US" sz="2000" b="1" dirty="0">
                  <a:solidFill>
                    <a:sysClr val="windowText" lastClr="000000"/>
                  </a:solidFill>
                  <a:effectLst>
                    <a:outerShdw blurRad="38100" dist="38100" dir="2700000" algn="tl">
                      <a:srgbClr val="000000">
                        <a:alpha val="43137"/>
                      </a:srgbClr>
                    </a:outerShdw>
                  </a:effectLst>
                </a:endParaRPr>
              </a:p>
              <a:p>
                <a:pPr>
                  <a:lnSpc>
                    <a:spcPct val="150000"/>
                  </a:lnSpc>
                </a:pPr>
                <a:endParaRPr lang="en-US" sz="2000" b="1" dirty="0">
                  <a:ln>
                    <a:solidFill>
                      <a:schemeClr val="bg1"/>
                    </a:solidFill>
                  </a:ln>
                  <a:solidFill>
                    <a:schemeClr val="bg1"/>
                  </a:solidFill>
                </a:endParaRPr>
              </a:p>
              <a:p>
                <a:pPr>
                  <a:lnSpc>
                    <a:spcPct val="150000"/>
                  </a:lnSpc>
                </a:pPr>
                <a:endParaRPr lang="en-US" sz="2000" b="1" dirty="0">
                  <a:ln>
                    <a:solidFill>
                      <a:schemeClr val="bg1"/>
                    </a:solidFill>
                  </a:ln>
                  <a:solidFill>
                    <a:schemeClr val="bg1"/>
                  </a:solidFill>
                </a:endParaRPr>
              </a:p>
              <a:p>
                <a:pPr>
                  <a:lnSpc>
                    <a:spcPct val="150000"/>
                  </a:lnSpc>
                </a:pPr>
                <a:endParaRPr lang="en-US" sz="2000" b="1" dirty="0">
                  <a:ln>
                    <a:solidFill>
                      <a:schemeClr val="bg1"/>
                    </a:solidFill>
                  </a:ln>
                  <a:solidFill>
                    <a:schemeClr val="bg1"/>
                  </a:solidFill>
                </a:endParaRPr>
              </a:p>
            </p:txBody>
          </p:sp>
          <p:sp>
            <p:nvSpPr>
              <p:cNvPr id="2" name="Rounded Rectangle 1"/>
              <p:cNvSpPr/>
              <p:nvPr/>
            </p:nvSpPr>
            <p:spPr>
              <a:xfrm>
                <a:off x="2895600" y="533400"/>
                <a:ext cx="4114800" cy="5232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2667000" y="381000"/>
              <a:ext cx="4224233" cy="461665"/>
            </a:xfrm>
            <a:prstGeom prst="rect">
              <a:avLst/>
            </a:prstGeom>
            <a:noFill/>
          </p:spPr>
          <p:txBody>
            <a:bodyPr wrap="none" rtlCol="0">
              <a:spAutoFit/>
            </a:bodyPr>
            <a:lstStyle/>
            <a:p>
              <a:pPr marL="800100" lvl="1" indent="-342900">
                <a:buClr>
                  <a:schemeClr val="tx1"/>
                </a:buClr>
                <a:buFont typeface="Wingdings" pitchFamily="2" charset="2"/>
                <a:buChar char="q"/>
              </a:pPr>
              <a:r>
                <a:rPr lang="en-US" sz="2400" b="1" dirty="0">
                  <a:solidFill>
                    <a:schemeClr val="bg1"/>
                  </a:solidFill>
                  <a:effectLst>
                    <a:outerShdw blurRad="38100" dist="38100" dir="2700000" algn="tl">
                      <a:srgbClr val="000000">
                        <a:alpha val="43137"/>
                      </a:srgbClr>
                    </a:outerShdw>
                  </a:effectLst>
                </a:rPr>
                <a:t>Support &amp; Resources.</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0" name="Picture 9"/>
          <p:cNvPicPr>
            <a:picLocks noChangeAspect="1"/>
          </p:cNvPicPr>
          <p:nvPr/>
        </p:nvPicPr>
        <p:blipFill>
          <a:blip r:embed="rId6" cstate="print">
            <a:extLst>
              <a:ext uri="{BEBA8EAE-BF5A-486C-A8C5-ECC9F3942E4B}">
                <a14:imgProps xmlns:a14="http://schemas.microsoft.com/office/drawing/2010/main">
                  <a14:imgLayer r:embed="rId7">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sp>
        <p:nvSpPr>
          <p:cNvPr id="9" name="TextBox 8"/>
          <p:cNvSpPr txBox="1"/>
          <p:nvPr/>
        </p:nvSpPr>
        <p:spPr>
          <a:xfrm>
            <a:off x="381001" y="4267200"/>
            <a:ext cx="4572000" cy="2286000"/>
          </a:xfrm>
          <a:prstGeom prst="roundRect">
            <a:avLst>
              <a:gd name="adj" fmla="val 10262"/>
            </a:avLst>
          </a:prstGeom>
          <a:blipFill dpi="0" rotWithShape="1">
            <a:blip r:embed="rId8" cstate="print">
              <a:extLst>
                <a:ext uri="{28A0092B-C50C-407E-A947-70E740481C1C}">
                  <a14:useLocalDpi xmlns:a14="http://schemas.microsoft.com/office/drawing/2010/main" val="0"/>
                </a:ext>
              </a:extLst>
            </a:blip>
            <a:srcRect/>
            <a:stretch>
              <a:fillRect/>
            </a:stretch>
          </a:blipFill>
          <a:ln w="19050">
            <a:solidFill>
              <a:schemeClr val="accent3"/>
            </a:solidFill>
          </a:ln>
        </p:spPr>
        <p:txBody>
          <a:bodyPr wrap="square" rtlCol="0" anchor="ctr">
            <a:spAutoFit/>
          </a:bodyPr>
          <a:lstStyle/>
          <a:p>
            <a:endParaRPr lang="en-US" sz="2000" b="1" dirty="0"/>
          </a:p>
        </p:txBody>
      </p:sp>
      <p:sp>
        <p:nvSpPr>
          <p:cNvPr id="11" name="TextBox 10"/>
          <p:cNvSpPr txBox="1"/>
          <p:nvPr/>
        </p:nvSpPr>
        <p:spPr>
          <a:xfrm>
            <a:off x="5029200" y="4267200"/>
            <a:ext cx="4572000" cy="2286000"/>
          </a:xfrm>
          <a:prstGeom prst="roundRect">
            <a:avLst>
              <a:gd name="adj" fmla="val 10262"/>
            </a:avLst>
          </a:prstGeom>
          <a:blipFill dpi="0" rotWithShape="1">
            <a:blip r:embed="rId9" cstate="print">
              <a:extLst>
                <a:ext uri="{28A0092B-C50C-407E-A947-70E740481C1C}">
                  <a14:useLocalDpi xmlns:a14="http://schemas.microsoft.com/office/drawing/2010/main" val="0"/>
                </a:ext>
              </a:extLst>
            </a:blip>
            <a:srcRect/>
            <a:stretch>
              <a:fillRect/>
            </a:stretch>
          </a:blipFill>
          <a:ln w="19050">
            <a:solidFill>
              <a:schemeClr val="accent3"/>
            </a:solidFill>
          </a:ln>
        </p:spPr>
        <p:txBody>
          <a:bodyPr wrap="square" rtlCol="0" anchor="ctr">
            <a:spAutoFit/>
          </a:bodyPr>
          <a:lstStyle/>
          <a:p>
            <a:endParaRPr lang="en-US" sz="2000" b="1" dirty="0"/>
          </a:p>
        </p:txBody>
      </p:sp>
    </p:spTree>
    <p:extLst>
      <p:ext uri="{BB962C8B-B14F-4D97-AF65-F5344CB8AC3E}">
        <p14:creationId xmlns:p14="http://schemas.microsoft.com/office/powerpoint/2010/main" val="284747346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2400" y="914400"/>
            <a:ext cx="9509760" cy="5593081"/>
            <a:chOff x="342900" y="372839"/>
            <a:chExt cx="9220199" cy="5403250"/>
          </a:xfrm>
        </p:grpSpPr>
        <p:grpSp>
          <p:nvGrpSpPr>
            <p:cNvPr id="4" name="Group 3"/>
            <p:cNvGrpSpPr/>
            <p:nvPr/>
          </p:nvGrpSpPr>
          <p:grpSpPr>
            <a:xfrm>
              <a:off x="342900" y="377304"/>
              <a:ext cx="9220199" cy="5398785"/>
              <a:chOff x="342900" y="529704"/>
              <a:chExt cx="9220199" cy="5398785"/>
            </a:xfrm>
          </p:grpSpPr>
          <p:sp>
            <p:nvSpPr>
              <p:cNvPr id="3" name="TextBox 2"/>
              <p:cNvSpPr txBox="1"/>
              <p:nvPr/>
            </p:nvSpPr>
            <p:spPr>
              <a:xfrm>
                <a:off x="342900" y="716636"/>
                <a:ext cx="9220199" cy="5211853"/>
              </a:xfrm>
              <a:prstGeom prst="roundRect">
                <a:avLst>
                  <a:gd name="adj" fmla="val 5156"/>
                </a:avLst>
              </a:prstGeom>
              <a:solidFill>
                <a:schemeClr val="bg1"/>
              </a:solidFill>
              <a:ln w="19050">
                <a:solidFill>
                  <a:schemeClr val="accent3"/>
                </a:solidFill>
              </a:ln>
            </p:spPr>
            <p:txBody>
              <a:bodyPr wrap="square" rtlCol="0" anchor="ctr">
                <a:spAutoFit/>
              </a:bodyPr>
              <a:lstStyle/>
              <a:p>
                <a:pPr marL="342900" indent="-342900">
                  <a:buFont typeface="Wingdings" pitchFamily="2" charset="2"/>
                  <a:buChar char="q"/>
                </a:pPr>
                <a:endParaRPr lang="en-US" sz="900" b="1" dirty="0">
                  <a:ln>
                    <a:solidFill>
                      <a:schemeClr val="bg1"/>
                    </a:solidFill>
                  </a:ln>
                </a:endParaRPr>
              </a:p>
              <a:p>
                <a:pPr marL="342900" indent="-342900">
                  <a:buFont typeface="Wingdings" pitchFamily="2" charset="2"/>
                  <a:buChar char="q"/>
                </a:pPr>
                <a:r>
                  <a:rPr lang="en-US" sz="2000" b="1" dirty="0">
                    <a:ln>
                      <a:solidFill>
                        <a:schemeClr val="bg1"/>
                      </a:solidFill>
                    </a:ln>
                  </a:rPr>
                  <a:t>Learn in </a:t>
                </a:r>
                <a:r>
                  <a:rPr lang="en-US" sz="2000" b="1" dirty="0">
                    <a:ln>
                      <a:solidFill>
                        <a:schemeClr val="bg1"/>
                      </a:solidFill>
                    </a:ln>
                    <a:solidFill>
                      <a:srgbClr val="FF0000"/>
                    </a:solidFill>
                    <a:hlinkClick r:id="rId2"/>
                  </a:rPr>
                  <a:t>www.hackthetech.org/@pratipalmaurya</a:t>
                </a:r>
                <a:endParaRPr lang="en-US" sz="2000" b="1" dirty="0">
                  <a:ln>
                    <a:solidFill>
                      <a:schemeClr val="bg1"/>
                    </a:solidFill>
                  </a:ln>
                  <a:solidFill>
                    <a:srgbClr val="FF0000"/>
                  </a:solidFill>
                </a:endParaRPr>
              </a:p>
              <a:p>
                <a:pPr marL="342900" indent="-342900">
                  <a:buFont typeface="Wingdings" pitchFamily="2" charset="2"/>
                  <a:buChar char="q"/>
                </a:pPr>
                <a:r>
                  <a:rPr lang="en-US" sz="2000" b="1" dirty="0">
                    <a:ln>
                      <a:solidFill>
                        <a:schemeClr val="bg1"/>
                      </a:solidFill>
                    </a:ln>
                  </a:rPr>
                  <a:t>Learn  in </a:t>
                </a:r>
                <a:r>
                  <a:rPr lang="en-US" sz="2000" b="1" dirty="0">
                    <a:ln>
                      <a:solidFill>
                        <a:schemeClr val="bg1"/>
                      </a:solidFill>
                    </a:ln>
                    <a:solidFill>
                      <a:srgbClr val="FF0000"/>
                    </a:solidFill>
                    <a:hlinkClick r:id="rId3"/>
                  </a:rPr>
                  <a:t>https://en.wikipedia.org/wiki/B._Raman</a:t>
                </a:r>
                <a:endParaRPr lang="en-US" sz="2000" b="1" dirty="0">
                  <a:ln>
                    <a:solidFill>
                      <a:schemeClr val="bg1"/>
                    </a:solidFill>
                  </a:ln>
                  <a:solidFill>
                    <a:srgbClr val="FF0000"/>
                  </a:solidFill>
                </a:endParaRPr>
              </a:p>
              <a:p>
                <a:pPr marL="342900" indent="-342900">
                  <a:buFont typeface="Wingdings" pitchFamily="2" charset="2"/>
                  <a:buChar char="q"/>
                </a:pPr>
                <a:r>
                  <a:rPr lang="en-US" sz="2000" b="1" dirty="0">
                    <a:ln>
                      <a:solidFill>
                        <a:schemeClr val="bg1"/>
                      </a:solidFill>
                    </a:ln>
                  </a:rPr>
                  <a:t>Learn from </a:t>
                </a:r>
                <a:r>
                  <a:rPr lang="en-US" sz="2000" b="1" dirty="0">
                    <a:ln>
                      <a:solidFill>
                        <a:schemeClr val="bg1"/>
                      </a:solidFill>
                    </a:ln>
                    <a:solidFill>
                      <a:srgbClr val="FF0000"/>
                    </a:solidFill>
                    <a:hlinkClick r:id="rId4"/>
                  </a:rPr>
                  <a:t>https://en.wikipedia.org/wiki/R.N.Kao</a:t>
                </a:r>
                <a:endParaRPr lang="en-US" sz="2000" b="1" dirty="0">
                  <a:ln>
                    <a:solidFill>
                      <a:schemeClr val="bg1"/>
                    </a:solidFill>
                  </a:ln>
                  <a:solidFill>
                    <a:srgbClr val="FF0000"/>
                  </a:solidFill>
                </a:endParaRPr>
              </a:p>
              <a:p>
                <a:pPr marL="342900" indent="-342900">
                  <a:buFont typeface="Wingdings" pitchFamily="2" charset="2"/>
                  <a:buChar char="q"/>
                </a:pPr>
                <a:r>
                  <a:rPr lang="en-US" sz="2000" b="1" dirty="0">
                    <a:ln>
                      <a:solidFill>
                        <a:schemeClr val="bg1"/>
                      </a:solidFill>
                    </a:ln>
                  </a:rPr>
                  <a:t>Learn in </a:t>
                </a:r>
                <a:r>
                  <a:rPr lang="en-US" sz="2000" b="1" dirty="0">
                    <a:ln>
                      <a:solidFill>
                        <a:schemeClr val="bg1"/>
                      </a:solidFill>
                    </a:ln>
                    <a:solidFill>
                      <a:srgbClr val="FF0000"/>
                    </a:solidFill>
                    <a:hlinkClick r:id="rId5"/>
                  </a:rPr>
                  <a:t>https://cert.eccouncil.org/certified-ethical-hacker.html</a:t>
                </a:r>
                <a:endParaRPr lang="en-US" sz="2000" b="1" dirty="0">
                  <a:ln>
                    <a:solidFill>
                      <a:schemeClr val="bg1"/>
                    </a:solidFill>
                  </a:ln>
                  <a:solidFill>
                    <a:srgbClr val="FF0000"/>
                  </a:solidFill>
                </a:endParaRPr>
              </a:p>
              <a:p>
                <a:pPr marL="342900" indent="-342900">
                  <a:buFont typeface="Wingdings" pitchFamily="2" charset="2"/>
                  <a:buChar char="q"/>
                </a:pPr>
                <a:r>
                  <a:rPr lang="en-US" sz="2000" b="1" dirty="0">
                    <a:ln>
                      <a:solidFill>
                        <a:schemeClr val="bg1"/>
                      </a:solidFill>
                    </a:ln>
                  </a:rPr>
                  <a:t>Learn in </a:t>
                </a:r>
                <a:r>
                  <a:rPr lang="en-US" sz="2000" b="1" dirty="0">
                    <a:ln>
                      <a:solidFill>
                        <a:schemeClr val="bg1"/>
                      </a:solidFill>
                    </a:ln>
                    <a:solidFill>
                      <a:srgbClr val="FF0000"/>
                    </a:solidFill>
                    <a:hlinkClick r:id="rId6"/>
                  </a:rPr>
                  <a:t>https://en.wikipedia.org/wiki/Computer_security</a:t>
                </a:r>
                <a:endParaRPr lang="en-US" sz="2000" b="1" dirty="0">
                  <a:ln>
                    <a:solidFill>
                      <a:schemeClr val="bg1"/>
                    </a:solidFill>
                  </a:ln>
                  <a:solidFill>
                    <a:srgbClr val="FF0000"/>
                  </a:solidFill>
                </a:endParaRPr>
              </a:p>
              <a:p>
                <a:pPr marL="342900" indent="-342900">
                  <a:buFont typeface="Wingdings" pitchFamily="2" charset="2"/>
                  <a:buChar char="q"/>
                </a:pPr>
                <a:r>
                  <a:rPr lang="en-US" sz="2000" b="1" dirty="0">
                    <a:ln>
                      <a:solidFill>
                        <a:schemeClr val="bg1"/>
                      </a:solidFill>
                    </a:ln>
                  </a:rPr>
                  <a:t>Learn in </a:t>
                </a:r>
                <a:r>
                  <a:rPr lang="en-US" sz="2000" b="1" dirty="0">
                    <a:ln>
                      <a:solidFill>
                        <a:schemeClr val="bg1"/>
                      </a:solidFill>
                    </a:ln>
                    <a:solidFill>
                      <a:srgbClr val="FF0000"/>
                    </a:solidFill>
                    <a:hlinkClick r:id="rId7"/>
                  </a:rPr>
                  <a:t>https://en.wikipedia.org/wiki/Cybercrime</a:t>
                </a:r>
                <a:endParaRPr lang="en-US" sz="2000" b="1" dirty="0">
                  <a:ln>
                    <a:solidFill>
                      <a:schemeClr val="bg1"/>
                    </a:solidFill>
                  </a:ln>
                  <a:solidFill>
                    <a:srgbClr val="FF0000"/>
                  </a:solidFill>
                </a:endParaRPr>
              </a:p>
              <a:p>
                <a:pPr marL="342900" indent="-342900">
                  <a:buFont typeface="Wingdings" pitchFamily="2" charset="2"/>
                  <a:buChar char="q"/>
                </a:pPr>
                <a:r>
                  <a:rPr lang="en-US" sz="2000" b="1" dirty="0">
                    <a:ln>
                      <a:solidFill>
                        <a:schemeClr val="bg1"/>
                      </a:solidFill>
                    </a:ln>
                  </a:rPr>
                  <a:t>Learn in </a:t>
                </a:r>
                <a:r>
                  <a:rPr lang="en-US" sz="2000" b="1" dirty="0">
                    <a:ln>
                      <a:solidFill>
                        <a:schemeClr val="bg1"/>
                      </a:solidFill>
                    </a:ln>
                    <a:solidFill>
                      <a:srgbClr val="FF0000"/>
                    </a:solidFill>
                    <a:hlinkClick r:id="rId8"/>
                  </a:rPr>
                  <a:t>https://en.wikipedia.org/wiki/Research_and_Analysis_Wing</a:t>
                </a:r>
                <a:endParaRPr lang="en-US" sz="2000" b="1" dirty="0">
                  <a:ln>
                    <a:solidFill>
                      <a:schemeClr val="bg1"/>
                    </a:solidFill>
                  </a:ln>
                  <a:solidFill>
                    <a:srgbClr val="FF0000"/>
                  </a:solidFill>
                </a:endParaRPr>
              </a:p>
              <a:p>
                <a:pPr marL="342900" indent="-342900">
                  <a:lnSpc>
                    <a:spcPct val="150000"/>
                  </a:lnSpc>
                </a:pPr>
                <a:endParaRPr lang="en-US" sz="2000" b="1" dirty="0">
                  <a:ln>
                    <a:solidFill>
                      <a:schemeClr val="bg1"/>
                    </a:solidFill>
                  </a:ln>
                  <a:solidFill>
                    <a:srgbClr val="FF0000"/>
                  </a:solidFill>
                </a:endParaRPr>
              </a:p>
              <a:p>
                <a:pPr marL="342900" indent="-342900">
                  <a:lnSpc>
                    <a:spcPct val="150000"/>
                  </a:lnSpc>
                </a:pPr>
                <a:endParaRPr lang="en-US" sz="2000" b="1" dirty="0">
                  <a:ln>
                    <a:solidFill>
                      <a:schemeClr val="bg1"/>
                    </a:solidFill>
                  </a:ln>
                  <a:solidFill>
                    <a:srgbClr val="FF0000"/>
                  </a:solidFill>
                </a:endParaRPr>
              </a:p>
              <a:p>
                <a:pPr marL="342900" indent="-342900">
                  <a:lnSpc>
                    <a:spcPct val="150000"/>
                  </a:lnSpc>
                  <a:buFont typeface="Wingdings" pitchFamily="2" charset="2"/>
                  <a:buChar char="q"/>
                </a:pPr>
                <a:endParaRPr lang="en-US" sz="2000" b="1" dirty="0">
                  <a:ln>
                    <a:solidFill>
                      <a:schemeClr val="bg1"/>
                    </a:solidFill>
                  </a:ln>
                </a:endParaRPr>
              </a:p>
              <a:p>
                <a:pPr marL="342900" indent="-342900">
                  <a:lnSpc>
                    <a:spcPct val="150000"/>
                  </a:lnSpc>
                  <a:buFont typeface="Wingdings" pitchFamily="2" charset="2"/>
                  <a:buChar char="q"/>
                </a:pPr>
                <a:endParaRPr lang="en-US" sz="2000" b="1" dirty="0">
                  <a:ln>
                    <a:solidFill>
                      <a:schemeClr val="bg1"/>
                    </a:solidFill>
                  </a:ln>
                </a:endParaRPr>
              </a:p>
              <a:p>
                <a:pPr marL="342900" indent="-342900">
                  <a:lnSpc>
                    <a:spcPct val="150000"/>
                  </a:lnSpc>
                  <a:buFont typeface="Wingdings" pitchFamily="2" charset="2"/>
                  <a:buChar char="q"/>
                </a:pPr>
                <a:endParaRPr lang="en-US" sz="2000" b="1" dirty="0">
                  <a:ln>
                    <a:solidFill>
                      <a:schemeClr val="bg1"/>
                    </a:solidFill>
                  </a:ln>
                </a:endParaRPr>
              </a:p>
              <a:p>
                <a:pPr marL="342900" indent="-342900">
                  <a:lnSpc>
                    <a:spcPct val="150000"/>
                  </a:lnSpc>
                  <a:buFont typeface="Wingdings" pitchFamily="2" charset="2"/>
                  <a:buChar char="q"/>
                </a:pPr>
                <a:endParaRPr lang="en-US" sz="2000" b="1" dirty="0">
                  <a:ln>
                    <a:solidFill>
                      <a:schemeClr val="bg1"/>
                    </a:solidFill>
                  </a:ln>
                </a:endParaRPr>
              </a:p>
            </p:txBody>
          </p:sp>
          <p:sp>
            <p:nvSpPr>
              <p:cNvPr id="2" name="Rounded Rectangle 1"/>
              <p:cNvSpPr/>
              <p:nvPr/>
            </p:nvSpPr>
            <p:spPr>
              <a:xfrm>
                <a:off x="972600" y="529704"/>
                <a:ext cx="2124000" cy="432000"/>
              </a:xfrm>
              <a:prstGeom prst="roundRect">
                <a:avLst>
                  <a:gd name="adj" fmla="val 2146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533400" y="372839"/>
              <a:ext cx="2568332" cy="461665"/>
            </a:xfrm>
            <a:prstGeom prst="rect">
              <a:avLst/>
            </a:prstGeom>
            <a:noFill/>
          </p:spPr>
          <p:txBody>
            <a:bodyPr wrap="none" rtlCol="0">
              <a:spAutoFit/>
            </a:bodyPr>
            <a:lstStyle/>
            <a:p>
              <a:pPr marL="800100" lvl="1" indent="-342900">
                <a:buClr>
                  <a:schemeClr val="tx1"/>
                </a:buClr>
                <a:buFont typeface="Wingdings" pitchFamily="2" charset="2"/>
                <a:buChar char="q"/>
              </a:pPr>
              <a:r>
                <a:rPr lang="en-US" sz="2400" b="1" dirty="0">
                  <a:solidFill>
                    <a:schemeClr val="bg1"/>
                  </a:solidFill>
                  <a:effectLst>
                    <a:outerShdw blurRad="38100" dist="38100" dir="2700000" algn="tl">
                      <a:srgbClr val="000000">
                        <a:alpha val="43137"/>
                      </a:srgbClr>
                    </a:outerShdw>
                  </a:effectLst>
                </a:rPr>
                <a:t>References</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0" name="Picture 9"/>
          <p:cNvPicPr>
            <a:picLocks noChangeAspect="1"/>
          </p:cNvPicPr>
          <p:nvPr/>
        </p:nvPicPr>
        <p:blipFill>
          <a:blip r:embed="rId9" cstate="print">
            <a:extLst>
              <a:ext uri="{BEBA8EAE-BF5A-486C-A8C5-ECC9F3942E4B}">
                <a14:imgProps xmlns:a14="http://schemas.microsoft.com/office/drawing/2010/main">
                  <a14:imgLayer r:embed="rId10">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grpSp>
        <p:nvGrpSpPr>
          <p:cNvPr id="11" name="Group 10"/>
          <p:cNvGrpSpPr/>
          <p:nvPr/>
        </p:nvGrpSpPr>
        <p:grpSpPr>
          <a:xfrm>
            <a:off x="304800" y="3764280"/>
            <a:ext cx="9144000" cy="2560320"/>
            <a:chOff x="381000" y="3886200"/>
            <a:chExt cx="9144000" cy="2560320"/>
          </a:xfrm>
        </p:grpSpPr>
        <p:pic>
          <p:nvPicPr>
            <p:cNvPr id="1026" name="Picture 2" descr="The Kaoboys of R&amp;AW: Down Memory Lane by Raman B - free ebooks download">
              <a:extLst>
                <a:ext uri="{FF2B5EF4-FFF2-40B4-BE49-F238E27FC236}">
                  <a16:creationId xmlns:a16="http://schemas.microsoft.com/office/drawing/2014/main" id="{D18FD2A8-FD7A-4088-8F3B-4C9905C3C56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54112" y="3886200"/>
              <a:ext cx="1770888" cy="2560320"/>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The story of why and how R&amp;AW was formed">
              <a:extLst>
                <a:ext uri="{FF2B5EF4-FFF2-40B4-BE49-F238E27FC236}">
                  <a16:creationId xmlns:a16="http://schemas.microsoft.com/office/drawing/2014/main" id="{95CD78CD-59C4-498D-9F45-63D86C1A6C1D}"/>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10042"/>
            <a:stretch/>
          </p:blipFill>
          <p:spPr bwMode="auto">
            <a:xfrm>
              <a:off x="5904194" y="3886200"/>
              <a:ext cx="1775540" cy="2560320"/>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FA2D8AD-EA6D-4DB9-968A-AFEB988F9961}"/>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rcRect t="-20719" b="-492"/>
            <a:stretch/>
          </p:blipFill>
          <p:spPr>
            <a:xfrm>
              <a:off x="2254195" y="3886200"/>
              <a:ext cx="1760219" cy="2560320"/>
            </a:xfrm>
            <a:prstGeom prst="rect">
              <a:avLst/>
            </a:prstGeom>
            <a:ln>
              <a:solidFill>
                <a:schemeClr val="tx1"/>
              </a:solid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9C0FD204-1632-4971-B41F-61CF85D5957C}"/>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t="-42333"/>
            <a:stretch/>
          </p:blipFill>
          <p:spPr>
            <a:xfrm>
              <a:off x="381000" y="3886200"/>
              <a:ext cx="1798818" cy="2560320"/>
            </a:xfrm>
            <a:prstGeom prst="rect">
              <a:avLst/>
            </a:prstGeom>
            <a:ln>
              <a:solidFill>
                <a:schemeClr val="tx1"/>
              </a:solidFill>
            </a:ln>
            <a:effectLst>
              <a:outerShdw blurRad="292100" dist="139700" dir="2700000" algn="tl" rotWithShape="0">
                <a:srgbClr val="333333">
                  <a:alpha val="65000"/>
                </a:srgbClr>
              </a:outerShdw>
            </a:effectLst>
          </p:spPr>
        </p:pic>
        <p:pic>
          <p:nvPicPr>
            <p:cNvPr id="6" name="Picture 2" descr="Buy Hack The Tech - Complete Hacking Course ( 1,000+ Videos, 200 Softwares)  Book Online at Low Prices in India | Hack The Tech - Complete Hacking  Course ( 1,000+ Videos, 200 Softwares) Reviews &amp; Ratings - Amazon.i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088791" y="3886200"/>
              <a:ext cx="1741026" cy="2560320"/>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992242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228600"/>
            <a:ext cx="2135250" cy="822960"/>
          </a:xfrm>
          <a:prstGeom prst="rect">
            <a:avLst/>
          </a:prstGeom>
        </p:spPr>
      </p:pic>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839200" y="152400"/>
            <a:ext cx="914400" cy="914400"/>
          </a:xfrm>
          <a:prstGeom prst="rect">
            <a:avLst/>
          </a:prstGeom>
        </p:spPr>
      </p:pic>
      <p:grpSp>
        <p:nvGrpSpPr>
          <p:cNvPr id="10" name="Group 9"/>
          <p:cNvGrpSpPr/>
          <p:nvPr/>
        </p:nvGrpSpPr>
        <p:grpSpPr>
          <a:xfrm>
            <a:off x="2516840" y="2124670"/>
            <a:ext cx="4872320" cy="923330"/>
            <a:chOff x="2516840" y="2967335"/>
            <a:chExt cx="4872320" cy="923330"/>
          </a:xfrm>
        </p:grpSpPr>
        <p:sp>
          <p:nvSpPr>
            <p:cNvPr id="8" name="Rounded Rectangle 7"/>
            <p:cNvSpPr/>
            <p:nvPr/>
          </p:nvSpPr>
          <p:spPr>
            <a:xfrm>
              <a:off x="2667000" y="2967335"/>
              <a:ext cx="4572000" cy="92333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516840" y="2967335"/>
              <a:ext cx="4872320" cy="923330"/>
            </a:xfrm>
            <a:prstGeom prst="rect">
              <a:avLst/>
            </a:prstGeom>
            <a:noFill/>
            <a:ln w="12700">
              <a:noFill/>
            </a:ln>
          </p:spPr>
          <p:txBody>
            <a:bodyPr wrap="square" lIns="91440" tIns="45720" rIns="91440" bIns="45720">
              <a:spAutoFit/>
            </a:bodyPr>
            <a:lstStyle/>
            <a:p>
              <a:pPr algn="ctr"/>
              <a:r>
                <a:rPr lang="en-US" sz="5400" b="1" dirty="0">
                  <a:ln w="12700">
                    <a:solidFill>
                      <a:srgbClr val="FF0000"/>
                    </a:solidFill>
                    <a:prstDash val="solid"/>
                  </a:ln>
                  <a:solidFill>
                    <a:srgbClr val="FF0000"/>
                  </a:solidFill>
                  <a:effectLst>
                    <a:glow rad="63500">
                      <a:schemeClr val="accent1">
                        <a:satMod val="175000"/>
                        <a:alpha val="40000"/>
                      </a:schemeClr>
                    </a:glow>
                    <a:outerShdw blurRad="41275" dist="20320" dir="1800000" algn="tl" rotWithShape="0">
                      <a:srgbClr val="000000">
                        <a:alpha val="40000"/>
                      </a:srgbClr>
                    </a:outerShdw>
                  </a:effectLst>
                </a:rPr>
                <a:t>Thank You</a:t>
              </a:r>
              <a:endParaRPr lang="en-US" sz="5400" b="1" cap="none" spc="0" dirty="0">
                <a:ln w="12700">
                  <a:solidFill>
                    <a:srgbClr val="FF0000"/>
                  </a:solidFill>
                  <a:prstDash val="solid"/>
                </a:ln>
                <a:solidFill>
                  <a:srgbClr val="FF0000"/>
                </a:solidFill>
                <a:effectLst>
                  <a:glow rad="63500">
                    <a:schemeClr val="accent1">
                      <a:satMod val="175000"/>
                      <a:alpha val="40000"/>
                    </a:schemeClr>
                  </a:glow>
                  <a:outerShdw blurRad="41275" dist="20320" dir="1800000" algn="tl" rotWithShape="0">
                    <a:srgbClr val="000000">
                      <a:alpha val="40000"/>
                    </a:srgbClr>
                  </a:outerShdw>
                </a:effectLst>
              </a:endParaRPr>
            </a:p>
          </p:txBody>
        </p:sp>
      </p:grpSp>
      <p:sp>
        <p:nvSpPr>
          <p:cNvPr id="9" name="TextBox 8"/>
          <p:cNvSpPr txBox="1"/>
          <p:nvPr/>
        </p:nvSpPr>
        <p:spPr>
          <a:xfrm>
            <a:off x="4006737" y="3200400"/>
            <a:ext cx="1784463" cy="461665"/>
          </a:xfrm>
          <a:prstGeom prst="rect">
            <a:avLst/>
          </a:prstGeom>
          <a:noFill/>
        </p:spPr>
        <p:txBody>
          <a:bodyPr wrap="none" rtlCol="0">
            <a:spAutoFit/>
          </a:bodyPr>
          <a:lstStyle/>
          <a:p>
            <a:r>
              <a:rPr lang="en-US" sz="2400" b="1" dirty="0">
                <a:effectLst>
                  <a:outerShdw blurRad="38100" dist="38100" dir="2700000" algn="tl">
                    <a:srgbClr val="000000">
                      <a:alpha val="43137"/>
                    </a:srgbClr>
                  </a:outerShdw>
                </a:effectLst>
                <a:latin typeface="Arial Rounded MT Bold" pitchFamily="34" charset="0"/>
              </a:rPr>
              <a:t>Seminar - I</a:t>
            </a:r>
          </a:p>
        </p:txBody>
      </p:sp>
      <p:sp>
        <p:nvSpPr>
          <p:cNvPr id="12" name="TextBox 11"/>
          <p:cNvSpPr txBox="1"/>
          <p:nvPr/>
        </p:nvSpPr>
        <p:spPr>
          <a:xfrm>
            <a:off x="2895600" y="4114800"/>
            <a:ext cx="4114800" cy="1523494"/>
          </a:xfrm>
          <a:prstGeom prst="rect">
            <a:avLst/>
          </a:prstGeom>
          <a:noFill/>
        </p:spPr>
        <p:txBody>
          <a:bodyPr wrap="square" rtlCol="0">
            <a:spAutoFit/>
          </a:bodyPr>
          <a:lstStyle/>
          <a:p>
            <a:pPr algn="ctr">
              <a:lnSpc>
                <a:spcPct val="150000"/>
              </a:lnSpc>
            </a:pPr>
            <a:r>
              <a:rPr lang="en-US" b="1" dirty="0">
                <a:solidFill>
                  <a:srgbClr val="FF0000"/>
                </a:solidFill>
              </a:rPr>
              <a:t>Presentation Slides By:</a:t>
            </a:r>
          </a:p>
          <a:p>
            <a:pPr algn="ctr">
              <a:lnSpc>
                <a:spcPct val="150000"/>
              </a:lnSpc>
            </a:pPr>
            <a:r>
              <a:rPr lang="en-US" sz="2400" b="1" dirty="0">
                <a:effectLst>
                  <a:outerShdw blurRad="38100" dist="38100" dir="2700000" algn="tl">
                    <a:srgbClr val="000000">
                      <a:alpha val="43137"/>
                    </a:srgbClr>
                  </a:outerShdw>
                </a:effectLst>
              </a:rPr>
              <a:t>Pratipal Kumar Singh </a:t>
            </a:r>
          </a:p>
          <a:p>
            <a:pPr algn="ctr">
              <a:lnSpc>
                <a:spcPct val="150000"/>
              </a:lnSpc>
            </a:pPr>
            <a:r>
              <a:rPr lang="en-US" sz="2000" b="1" dirty="0">
                <a:solidFill>
                  <a:srgbClr val="FF0000"/>
                </a:solidFill>
              </a:rPr>
              <a:t>Roll No.- </a:t>
            </a:r>
            <a:r>
              <a:rPr lang="en-US" sz="2000" b="1" dirty="0"/>
              <a:t>1323607 </a:t>
            </a:r>
            <a:r>
              <a:rPr lang="en-US" sz="2000" b="1" dirty="0">
                <a:solidFill>
                  <a:srgbClr val="00B050"/>
                </a:solidFill>
              </a:rPr>
              <a:t>Sec-H, G2</a:t>
            </a:r>
          </a:p>
        </p:txBody>
      </p:sp>
      <p:sp>
        <p:nvSpPr>
          <p:cNvPr id="16" name="Footer Placeholder 15"/>
          <p:cNvSpPr>
            <a:spLocks noGrp="1"/>
          </p:cNvSpPr>
          <p:nvPr>
            <p:ph type="ftr" sz="quarter" idx="11"/>
          </p:nvPr>
        </p:nvSpPr>
        <p:spPr>
          <a:xfrm>
            <a:off x="-1295400" y="6400800"/>
            <a:ext cx="9486900" cy="365125"/>
          </a:xfrm>
        </p:spPr>
        <p:txBody>
          <a:bodyPr/>
          <a:lstStyle/>
          <a:p>
            <a:r>
              <a:rPr lang="en-US" b="1" dirty="0"/>
              <a:t>MM(DU), Mullana-Ambala, ------- Jai Shree Ram 	-------Seminar-I (1323607)</a:t>
            </a:r>
          </a:p>
        </p:txBody>
      </p:sp>
      <p:pic>
        <p:nvPicPr>
          <p:cNvPr id="1026" name="Picture 2" descr="E:\output-onlinegiftools.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532120" y="3381010"/>
            <a:ext cx="5212080" cy="3400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11997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81000" y="1246357"/>
            <a:ext cx="9144000" cy="5337176"/>
            <a:chOff x="381000" y="1506014"/>
            <a:chExt cx="9144000" cy="6809056"/>
          </a:xfrm>
        </p:grpSpPr>
        <p:sp>
          <p:nvSpPr>
            <p:cNvPr id="4" name="Rounded Rectangle 3"/>
            <p:cNvSpPr/>
            <p:nvPr/>
          </p:nvSpPr>
          <p:spPr>
            <a:xfrm>
              <a:off x="381000" y="1782266"/>
              <a:ext cx="9144000" cy="6532804"/>
            </a:xfrm>
            <a:prstGeom prst="roundRect">
              <a:avLst>
                <a:gd name="adj" fmla="val 13113"/>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Clr>
                  <a:srgbClr val="FF0000"/>
                </a:buClr>
              </a:pPr>
              <a:endParaRPr lang="en-US" sz="2400" b="1" dirty="0">
                <a:solidFill>
                  <a:schemeClr val="tx1"/>
                </a:solidFill>
                <a:effectLst>
                  <a:outerShdw blurRad="38100" dist="38100" dir="2700000" algn="tl">
                    <a:srgbClr val="000000">
                      <a:alpha val="43137"/>
                    </a:srgbClr>
                  </a:outerShdw>
                </a:effectLst>
              </a:endParaRPr>
            </a:p>
            <a:p>
              <a:pPr marL="742950" lvl="1" indent="-285750">
                <a:buClr>
                  <a:srgbClr val="FF0000"/>
                </a:buClr>
                <a:buFont typeface="Wingdings" pitchFamily="2" charset="2"/>
                <a:buChar char="q"/>
              </a:pPr>
              <a:endParaRPr lang="en-US" sz="2400" b="1" dirty="0">
                <a:solidFill>
                  <a:schemeClr val="tx1"/>
                </a:solidFill>
                <a:effectLst>
                  <a:outerShdw blurRad="38100" dist="38100" dir="2700000" algn="tl">
                    <a:srgbClr val="000000">
                      <a:alpha val="43137"/>
                    </a:srgbClr>
                  </a:outerShdw>
                </a:effectLst>
              </a:endParaRPr>
            </a:p>
          </p:txBody>
        </p:sp>
        <p:sp>
          <p:nvSpPr>
            <p:cNvPr id="5" name="Rounded Rectangle 4"/>
            <p:cNvSpPr/>
            <p:nvPr/>
          </p:nvSpPr>
          <p:spPr>
            <a:xfrm>
              <a:off x="2857500" y="1506014"/>
              <a:ext cx="4191000" cy="548640"/>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Rectangle 2"/>
          <p:cNvSpPr/>
          <p:nvPr/>
        </p:nvSpPr>
        <p:spPr>
          <a:xfrm>
            <a:off x="2362200" y="962277"/>
            <a:ext cx="5181600" cy="1001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itchFamily="2" charset="2"/>
              <a:buChar char="q"/>
            </a:pPr>
            <a:r>
              <a:rPr lang="en-US" sz="2400" b="1" dirty="0">
                <a:solidFill>
                  <a:srgbClr val="FF0000"/>
                </a:solidFill>
                <a:effectLst>
                  <a:outerShdw blurRad="38100" dist="38100" dir="2700000" algn="tl">
                    <a:srgbClr val="000000">
                      <a:alpha val="43137"/>
                    </a:srgbClr>
                  </a:outerShdw>
                </a:effectLst>
              </a:rPr>
              <a:t>Topic in Project Creation</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7400" y="304800"/>
            <a:ext cx="3611200" cy="822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47532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BEBA8EAE-BF5A-486C-A8C5-ECC9F3942E4B}">
                <a14:imgProps xmlns:a14="http://schemas.microsoft.com/office/drawing/2010/main">
                  <a14:imgLayer r:embed="rId3">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spTree>
    <p:extLst>
      <p:ext uri="{BB962C8B-B14F-4D97-AF65-F5344CB8AC3E}">
        <p14:creationId xmlns:p14="http://schemas.microsoft.com/office/powerpoint/2010/main" val="28961542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1" y="822962"/>
            <a:ext cx="9220199" cy="3234713"/>
            <a:chOff x="342901" y="281171"/>
            <a:chExt cx="9220199" cy="1884737"/>
          </a:xfrm>
        </p:grpSpPr>
        <p:grpSp>
          <p:nvGrpSpPr>
            <p:cNvPr id="4" name="Group 3"/>
            <p:cNvGrpSpPr/>
            <p:nvPr/>
          </p:nvGrpSpPr>
          <p:grpSpPr>
            <a:xfrm>
              <a:off x="342901" y="281171"/>
              <a:ext cx="9220199" cy="1884737"/>
              <a:chOff x="342901" y="433571"/>
              <a:chExt cx="9220199" cy="1884737"/>
            </a:xfrm>
          </p:grpSpPr>
          <p:sp>
            <p:nvSpPr>
              <p:cNvPr id="3" name="TextBox 2"/>
              <p:cNvSpPr txBox="1"/>
              <p:nvPr/>
            </p:nvSpPr>
            <p:spPr>
              <a:xfrm>
                <a:off x="342901" y="2011925"/>
                <a:ext cx="9220199" cy="306383"/>
              </a:xfrm>
              <a:prstGeom prst="roundRect">
                <a:avLst>
                  <a:gd name="adj" fmla="val 10262"/>
                </a:avLst>
              </a:prstGeom>
              <a:solidFill>
                <a:schemeClr val="bg1"/>
              </a:solidFill>
              <a:ln w="19050">
                <a:solidFill>
                  <a:schemeClr val="accent3"/>
                </a:solidFill>
              </a:ln>
            </p:spPr>
            <p:txBody>
              <a:bodyPr wrap="square" rtlCol="0" anchor="ctr">
                <a:spAutoFit/>
              </a:bodyPr>
              <a:lstStyle/>
              <a:p>
                <a:pPr marL="342900" indent="-342900">
                  <a:lnSpc>
                    <a:spcPct val="150000"/>
                  </a:lnSpc>
                  <a:buFont typeface="Arial" pitchFamily="34" charset="0"/>
                  <a:buChar char="•"/>
                </a:pPr>
                <a:endParaRPr lang="en-US" sz="2000" b="1" dirty="0">
                  <a:solidFill>
                    <a:srgbClr val="FF0000"/>
                  </a:solidFill>
                </a:endParaRPr>
              </a:p>
            </p:txBody>
          </p:sp>
          <p:sp>
            <p:nvSpPr>
              <p:cNvPr id="2" name="Rounded Rectangle 1"/>
              <p:cNvSpPr/>
              <p:nvPr/>
            </p:nvSpPr>
            <p:spPr>
              <a:xfrm>
                <a:off x="2209800" y="433571"/>
                <a:ext cx="5486400" cy="31967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1752600" y="290049"/>
              <a:ext cx="934871" cy="268994"/>
            </a:xfrm>
            <a:prstGeom prst="rect">
              <a:avLst/>
            </a:prstGeom>
            <a:noFill/>
          </p:spPr>
          <p:txBody>
            <a:bodyPr wrap="none" rtlCol="0">
              <a:spAutoFit/>
            </a:bodyPr>
            <a:lstStyle/>
            <a:p>
              <a:pPr marL="742950" lvl="1" indent="-285750">
                <a:buClr>
                  <a:srgbClr val="FF0000"/>
                </a:buClr>
                <a:buFont typeface="Wingdings" pitchFamily="2" charset="2"/>
                <a:buChar char="q"/>
              </a:pPr>
              <a:endParaRPr lang="en-US" sz="2400" b="1" dirty="0">
                <a:effectLst>
                  <a:outerShdw blurRad="38100" dist="38100" dir="2700000" algn="tl">
                    <a:srgbClr val="000000">
                      <a:alpha val="43137"/>
                    </a:srgbClr>
                  </a:outerShdw>
                </a:effectLst>
              </a:endParaRP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3" name="Picture 12"/>
          <p:cNvPicPr>
            <a:picLocks noChangeAspect="1"/>
          </p:cNvPicPr>
          <p:nvPr/>
        </p:nvPicPr>
        <p:blipFill>
          <a:blip r:embed="rId2" cstate="print">
            <a:extLst>
              <a:ext uri="{BEBA8EAE-BF5A-486C-A8C5-ECC9F3942E4B}">
                <a14:imgProps xmlns:a14="http://schemas.microsoft.com/office/drawing/2010/main">
                  <a14:imgLayer r:embed="rId3">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spTree>
    <p:extLst>
      <p:ext uri="{BB962C8B-B14F-4D97-AF65-F5344CB8AC3E}">
        <p14:creationId xmlns:p14="http://schemas.microsoft.com/office/powerpoint/2010/main" val="92244507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1" y="838200"/>
            <a:ext cx="9220199" cy="5753844"/>
            <a:chOff x="342901" y="335632"/>
            <a:chExt cx="9220199" cy="3146632"/>
          </a:xfrm>
        </p:grpSpPr>
        <p:grpSp>
          <p:nvGrpSpPr>
            <p:cNvPr id="4" name="Group 3"/>
            <p:cNvGrpSpPr/>
            <p:nvPr/>
          </p:nvGrpSpPr>
          <p:grpSpPr>
            <a:xfrm>
              <a:off x="342901" y="335632"/>
              <a:ext cx="9220199" cy="3146632"/>
              <a:chOff x="342901" y="488032"/>
              <a:chExt cx="9220199" cy="3146632"/>
            </a:xfrm>
          </p:grpSpPr>
          <p:sp>
            <p:nvSpPr>
              <p:cNvPr id="3" name="TextBox 2"/>
              <p:cNvSpPr txBox="1"/>
              <p:nvPr/>
            </p:nvSpPr>
            <p:spPr>
              <a:xfrm>
                <a:off x="342901" y="642885"/>
                <a:ext cx="9220199" cy="2991779"/>
              </a:xfrm>
              <a:prstGeom prst="roundRect">
                <a:avLst>
                  <a:gd name="adj" fmla="val 10262"/>
                </a:avLst>
              </a:prstGeom>
              <a:solidFill>
                <a:schemeClr val="bg1"/>
              </a:solidFill>
              <a:ln w="19050">
                <a:solidFill>
                  <a:schemeClr val="accent3"/>
                </a:solidFill>
              </a:ln>
            </p:spPr>
            <p:txBody>
              <a:bodyPr wrap="square" rtlCol="0" anchor="ctr">
                <a:spAutoFit/>
              </a:bodyPr>
              <a:lstStyle/>
              <a:p>
                <a:pPr marL="342900" indent="-342900">
                  <a:lnSpc>
                    <a:spcPct val="150000"/>
                  </a:lnSpc>
                  <a:buFont typeface="Arial" pitchFamily="34" charset="0"/>
                  <a:buChar char="•"/>
                </a:pPr>
                <a:r>
                  <a:rPr lang="en-US" sz="2000" b="1" dirty="0"/>
                  <a:t>Security Analyst</a:t>
                </a:r>
              </a:p>
              <a:p>
                <a:pPr marL="342900" indent="-342900">
                  <a:lnSpc>
                    <a:spcPct val="150000"/>
                  </a:lnSpc>
                  <a:buFont typeface="Arial" pitchFamily="34" charset="0"/>
                  <a:buChar char="•"/>
                </a:pPr>
                <a:r>
                  <a:rPr lang="en-US" sz="2000" b="1" dirty="0"/>
                  <a:t>Incident Responder</a:t>
                </a:r>
              </a:p>
              <a:p>
                <a:pPr marL="342900" indent="-342900">
                  <a:lnSpc>
                    <a:spcPct val="150000"/>
                  </a:lnSpc>
                  <a:buFont typeface="Arial" pitchFamily="34" charset="0"/>
                  <a:buChar char="•"/>
                </a:pPr>
                <a:r>
                  <a:rPr lang="en-US" sz="2000" b="1" dirty="0"/>
                  <a:t>Penetration Tester(Ethical Hacker)</a:t>
                </a:r>
              </a:p>
              <a:p>
                <a:pPr marL="342900" indent="-342900">
                  <a:lnSpc>
                    <a:spcPct val="150000"/>
                  </a:lnSpc>
                  <a:buFont typeface="Arial" pitchFamily="34" charset="0"/>
                  <a:buChar char="•"/>
                </a:pPr>
                <a:r>
                  <a:rPr lang="en-US" sz="2000" b="1" dirty="0"/>
                  <a:t>Security Engineer/ Cryptographer</a:t>
                </a:r>
              </a:p>
              <a:p>
                <a:pPr marL="342900" indent="-342900">
                  <a:lnSpc>
                    <a:spcPct val="150000"/>
                  </a:lnSpc>
                  <a:buFont typeface="Arial" pitchFamily="34" charset="0"/>
                  <a:buChar char="•"/>
                </a:pPr>
                <a:r>
                  <a:rPr lang="en-US" sz="2000" b="1" dirty="0"/>
                  <a:t>Security Awareness Trainer</a:t>
                </a:r>
              </a:p>
              <a:p>
                <a:pPr marL="342900" indent="-342900">
                  <a:lnSpc>
                    <a:spcPct val="150000"/>
                  </a:lnSpc>
                  <a:buFont typeface="Arial" pitchFamily="34" charset="0"/>
                  <a:buChar char="•"/>
                </a:pPr>
                <a:r>
                  <a:rPr lang="en-US" sz="2000" b="1" dirty="0"/>
                  <a:t>Virus &amp; Malware</a:t>
                </a:r>
              </a:p>
              <a:p>
                <a:pPr marL="342900" indent="-342900">
                  <a:lnSpc>
                    <a:spcPct val="150000"/>
                  </a:lnSpc>
                  <a:buFont typeface="Arial" pitchFamily="34" charset="0"/>
                  <a:buChar char="•"/>
                </a:pPr>
                <a:r>
                  <a:rPr lang="en-US" sz="2000" b="1" dirty="0"/>
                  <a:t>Security Researcher (</a:t>
                </a:r>
                <a:r>
                  <a:rPr lang="en-US" sz="2000" b="1" dirty="0">
                    <a:solidFill>
                      <a:srgbClr val="FF0000"/>
                    </a:solidFill>
                  </a:rPr>
                  <a:t>ISRAG</a:t>
                </a:r>
                <a:r>
                  <a:rPr lang="en-US" sz="2000" b="1" dirty="0"/>
                  <a:t>)</a:t>
                </a:r>
              </a:p>
              <a:p>
                <a:pPr marL="342900" indent="-342900">
                  <a:lnSpc>
                    <a:spcPct val="150000"/>
                  </a:lnSpc>
                  <a:buFont typeface="Arial" pitchFamily="34" charset="0"/>
                  <a:buChar char="•"/>
                </a:pPr>
                <a:r>
                  <a:rPr lang="en-US" sz="2000" b="1" dirty="0"/>
                  <a:t>Security Consultant</a:t>
                </a:r>
              </a:p>
              <a:p>
                <a:pPr marL="342900" indent="-342900">
                  <a:lnSpc>
                    <a:spcPct val="150000"/>
                  </a:lnSpc>
                  <a:buFont typeface="Arial" pitchFamily="34" charset="0"/>
                  <a:buChar char="•"/>
                </a:pPr>
                <a:r>
                  <a:rPr lang="en-US" sz="2000" b="1" dirty="0"/>
                  <a:t>Hackers</a:t>
                </a:r>
              </a:p>
              <a:p>
                <a:pPr marL="342900" indent="-342900">
                  <a:lnSpc>
                    <a:spcPct val="150000"/>
                  </a:lnSpc>
                  <a:buFont typeface="Arial" pitchFamily="34" charset="0"/>
                  <a:buChar char="•"/>
                </a:pPr>
                <a:r>
                  <a:rPr lang="en-US" sz="2000" b="1" dirty="0"/>
                  <a:t>Trojan Attacks</a:t>
                </a:r>
              </a:p>
              <a:p>
                <a:pPr marL="342900" indent="-342900">
                  <a:lnSpc>
                    <a:spcPct val="150000"/>
                  </a:lnSpc>
                  <a:buFont typeface="Arial" pitchFamily="34" charset="0"/>
                  <a:buChar char="•"/>
                </a:pPr>
                <a:r>
                  <a:rPr lang="en-US" sz="2000" b="1" dirty="0"/>
                  <a:t>Password Cracking</a:t>
                </a:r>
              </a:p>
            </p:txBody>
          </p:sp>
          <p:sp>
            <p:nvSpPr>
              <p:cNvPr id="2" name="Rounded Rectangle 1"/>
              <p:cNvSpPr/>
              <p:nvPr/>
            </p:nvSpPr>
            <p:spPr>
              <a:xfrm>
                <a:off x="2895600" y="488032"/>
                <a:ext cx="4114800" cy="300037"/>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2667000" y="335632"/>
              <a:ext cx="4267200" cy="461665"/>
            </a:xfrm>
            <a:prstGeom prst="rect">
              <a:avLst/>
            </a:prstGeom>
            <a:noFill/>
          </p:spPr>
          <p:txBody>
            <a:bodyPr wrap="square" rtlCol="0">
              <a:spAutoFit/>
            </a:bodyPr>
            <a:lstStyle/>
            <a:p>
              <a:pPr marL="742950" lvl="1" indent="-285750">
                <a:buClr>
                  <a:srgbClr val="FF0000"/>
                </a:buClr>
                <a:buFont typeface="Wingdings" pitchFamily="2" charset="2"/>
                <a:buChar char="q"/>
              </a:pPr>
              <a:r>
                <a:rPr lang="en-US" sz="2400" b="1" dirty="0">
                  <a:effectLst>
                    <a:outerShdw blurRad="38100" dist="38100" dir="2700000" algn="tl">
                      <a:srgbClr val="000000">
                        <a:alpha val="43137"/>
                      </a:srgbClr>
                    </a:outerShdw>
                  </a:effectLst>
                </a:rPr>
                <a:t>Field of Cyber Security</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3" name="Picture 12"/>
          <p:cNvPicPr>
            <a:picLocks noChangeAspect="1"/>
          </p:cNvPicPr>
          <p:nvPr/>
        </p:nvPicPr>
        <p:blipFill>
          <a:blip r:embed="rId2" cstate="print">
            <a:extLst>
              <a:ext uri="{BEBA8EAE-BF5A-486C-A8C5-ECC9F3942E4B}">
                <a14:imgProps xmlns:a14="http://schemas.microsoft.com/office/drawing/2010/main">
                  <a14:imgLayer r:embed="rId3">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pic>
        <p:nvPicPr>
          <p:cNvPr id="1026" name="Picture 2" descr="Incident Management png images | PNGWi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9167" l="0" r="100000"/>
                    </a14:imgEffect>
                  </a14:imgLayer>
                </a14:imgProps>
              </a:ext>
              <a:ext uri="{28A0092B-C50C-407E-A947-70E740481C1C}">
                <a14:useLocalDpi xmlns:a14="http://schemas.microsoft.com/office/drawing/2010/main" val="0"/>
              </a:ext>
            </a:extLst>
          </a:blip>
          <a:srcRect/>
          <a:stretch>
            <a:fillRect/>
          </a:stretch>
        </p:blipFill>
        <p:spPr bwMode="auto">
          <a:xfrm>
            <a:off x="6019800" y="1759617"/>
            <a:ext cx="2103120" cy="2103121"/>
          </a:xfrm>
          <a:prstGeom prst="ellipse">
            <a:avLst/>
          </a:prstGeom>
          <a:ln w="63500" cap="rnd">
            <a:solidFill>
              <a:srgbClr val="333333"/>
            </a:solidFill>
          </a:ln>
          <a:effectLst>
            <a:glow rad="63500">
              <a:schemeClr val="accent2">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Computer Security Incident Management Technology png download - 940*472 -  Free Transparent Computer Security Incident Management png Download. -  CleanPNG / Kiss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98696" l="0" r="98667">
                        <a14:foregroundMark x1="14222" y1="30652" x2="14222" y2="30652"/>
                        <a14:foregroundMark x1="18000" y1="42826" x2="18000" y2="42826"/>
                        <a14:foregroundMark x1="5889" y1="28043" x2="5889" y2="28043"/>
                        <a14:foregroundMark x1="6333" y1="51739" x2="6333" y2="51739"/>
                        <a14:foregroundMark x1="33556" y1="33696" x2="33556" y2="33696"/>
                        <a14:foregroundMark x1="42444" y1="7826" x2="42444" y2="7826"/>
                        <a14:foregroundMark x1="58889" y1="10000" x2="58889" y2="10000"/>
                        <a14:foregroundMark x1="36444" y1="19130" x2="36444" y2="19130"/>
                        <a14:foregroundMark x1="25000" y1="38913" x2="25000" y2="38913"/>
                        <a14:foregroundMark x1="43222" y1="50435" x2="43222" y2="50435"/>
                        <a14:foregroundMark x1="34667" y1="48043" x2="34667" y2="48043"/>
                        <a14:foregroundMark x1="32222" y1="45000" x2="32222" y2="45000"/>
                        <a14:foregroundMark x1="11333" y1="27174" x2="11333" y2="27174"/>
                        <a14:foregroundMark x1="14000" y1="26522" x2="14000" y2="26522"/>
                        <a14:foregroundMark x1="64444" y1="38043" x2="64444" y2="38043"/>
                        <a14:foregroundMark x1="60889" y1="30217" x2="60889" y2="30217"/>
                        <a14:foregroundMark x1="59111" y1="28478" x2="58222" y2="27609"/>
                        <a14:foregroundMark x1="58000" y1="27174" x2="58000" y2="27174"/>
                        <a14:foregroundMark x1="57556" y1="26522" x2="57556" y2="26522"/>
                        <a14:foregroundMark x1="57556" y1="32391" x2="57556" y2="34565"/>
                        <a14:foregroundMark x1="58222" y1="35870" x2="58222" y2="35870"/>
                        <a14:foregroundMark x1="58889" y1="39783" x2="59778" y2="41522"/>
                        <a14:foregroundMark x1="60444" y1="42391" x2="60444" y2="42391"/>
                        <a14:foregroundMark x1="62667" y1="42826" x2="63333" y2="43261"/>
                        <a14:foregroundMark x1="63556" y1="43261" x2="63556" y2="43261"/>
                        <a14:foregroundMark x1="63778" y1="41522" x2="60889" y2="43261"/>
                        <a14:foregroundMark x1="60667" y1="43261" x2="60667" y2="43261"/>
                        <a14:foregroundMark x1="41111" y1="39783" x2="41111" y2="39783"/>
                        <a14:foregroundMark x1="40889" y1="39348" x2="40889" y2="37609"/>
                        <a14:foregroundMark x1="40889" y1="37174" x2="40889" y2="37174"/>
                        <a14:foregroundMark x1="41333" y1="34130" x2="41333" y2="34130"/>
                        <a14:foregroundMark x1="41333" y1="32391" x2="41333" y2="32391"/>
                        <a14:foregroundMark x1="37778" y1="39348" x2="37778" y2="39348"/>
                        <a14:foregroundMark x1="37333" y1="41957" x2="37333" y2="41957"/>
                        <a14:foregroundMark x1="89889" y1="37174" x2="89889" y2="37174"/>
                        <a14:foregroundMark x1="88556" y1="38043" x2="88556" y2="38043"/>
                        <a14:foregroundMark x1="85556" y1="31957" x2="85556" y2="31957"/>
                        <a14:foregroundMark x1="12889" y1="39783" x2="12889" y2="39783"/>
                        <a14:foregroundMark x1="14667" y1="44565" x2="14667" y2="44565"/>
                        <a14:foregroundMark x1="8556" y1="41522" x2="8556" y2="41522"/>
                      </a14:backgroundRemoval>
                    </a14:imgEffect>
                  </a14:imgLayer>
                </a14:imgProps>
              </a:ext>
              <a:ext uri="{28A0092B-C50C-407E-A947-70E740481C1C}">
                <a14:useLocalDpi xmlns:a14="http://schemas.microsoft.com/office/drawing/2010/main" val="0"/>
              </a:ext>
            </a:extLst>
          </a:blip>
          <a:srcRect/>
          <a:stretch>
            <a:fillRect/>
          </a:stretch>
        </p:blipFill>
        <p:spPr bwMode="auto">
          <a:xfrm>
            <a:off x="3884802" y="4953000"/>
            <a:ext cx="2811429" cy="1436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AutoShape 10" descr="Hire Cyber Security Experts Within 48 Hours | Optymiz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37" name="Picture 13"/>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100000" l="0" r="100000">
                        <a14:foregroundMark x1="19048" y1="55046" x2="19048" y2="55046"/>
                        <a14:foregroundMark x1="4329" y1="50459" x2="4329" y2="50459"/>
                        <a14:foregroundMark x1="31169" y1="84404" x2="31169" y2="84404"/>
                      </a14:backgroundRemoval>
                    </a14:imgEffect>
                  </a14:imgLayer>
                </a14:imgProps>
              </a:ext>
              <a:ext uri="{28A0092B-C50C-407E-A947-70E740481C1C}">
                <a14:useLocalDpi xmlns:a14="http://schemas.microsoft.com/office/drawing/2010/main" val="0"/>
              </a:ext>
            </a:extLst>
          </a:blip>
          <a:srcRect/>
          <a:stretch>
            <a:fillRect/>
          </a:stretch>
        </p:blipFill>
        <p:spPr bwMode="auto">
          <a:xfrm>
            <a:off x="7162800" y="4515594"/>
            <a:ext cx="2200275"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621131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1" y="838200"/>
            <a:ext cx="9220199" cy="5753852"/>
            <a:chOff x="342901" y="335632"/>
            <a:chExt cx="9220199" cy="3146635"/>
          </a:xfrm>
        </p:grpSpPr>
        <p:grpSp>
          <p:nvGrpSpPr>
            <p:cNvPr id="4" name="Group 3"/>
            <p:cNvGrpSpPr/>
            <p:nvPr/>
          </p:nvGrpSpPr>
          <p:grpSpPr>
            <a:xfrm>
              <a:off x="342901" y="335632"/>
              <a:ext cx="9220199" cy="3146635"/>
              <a:chOff x="342901" y="488032"/>
              <a:chExt cx="9220199" cy="3146635"/>
            </a:xfrm>
          </p:grpSpPr>
          <p:sp>
            <p:nvSpPr>
              <p:cNvPr id="3" name="TextBox 2"/>
              <p:cNvSpPr txBox="1"/>
              <p:nvPr/>
            </p:nvSpPr>
            <p:spPr>
              <a:xfrm>
                <a:off x="342901" y="642889"/>
                <a:ext cx="9220199" cy="2991778"/>
              </a:xfrm>
              <a:prstGeom prst="roundRect">
                <a:avLst>
                  <a:gd name="adj" fmla="val 10262"/>
                </a:avLst>
              </a:prstGeom>
              <a:solidFill>
                <a:schemeClr val="bg1"/>
              </a:solidFill>
              <a:ln w="19050">
                <a:solidFill>
                  <a:schemeClr val="accent3"/>
                </a:solidFill>
              </a:ln>
            </p:spPr>
            <p:txBody>
              <a:bodyPr wrap="square" rtlCol="0" anchor="ctr">
                <a:spAutoFit/>
              </a:bodyPr>
              <a:lstStyle/>
              <a:p>
                <a:pPr marL="342900" indent="-342900">
                  <a:lnSpc>
                    <a:spcPct val="150000"/>
                  </a:lnSpc>
                  <a:buFont typeface="Arial" pitchFamily="34" charset="0"/>
                  <a:buChar char="•"/>
                </a:pPr>
                <a:r>
                  <a:rPr lang="en-US" sz="2000" b="1" dirty="0"/>
                  <a:t>K. Subramanyam – “No First Use” Policy of Nuclear Weapon. </a:t>
                </a:r>
              </a:p>
              <a:p>
                <a:pPr marL="342900" indent="-342900">
                  <a:lnSpc>
                    <a:spcPct val="150000"/>
                  </a:lnSpc>
                  <a:buFont typeface="Arial" pitchFamily="34" charset="0"/>
                  <a:buChar char="•"/>
                </a:pPr>
                <a:endParaRPr lang="en-US" sz="2000" b="1" dirty="0"/>
              </a:p>
              <a:p>
                <a:pPr marL="342900" indent="-342900">
                  <a:lnSpc>
                    <a:spcPct val="150000"/>
                  </a:lnSpc>
                  <a:buFont typeface="Wingdings" pitchFamily="2" charset="2"/>
                  <a:buChar char="q"/>
                </a:pPr>
                <a:r>
                  <a:rPr lang="en-US" sz="2000" b="1" dirty="0"/>
                  <a:t>Join R&amp;AW/IB/CyberSecurity :</a:t>
                </a:r>
              </a:p>
              <a:p>
                <a:pPr lvl="1">
                  <a:lnSpc>
                    <a:spcPct val="150000"/>
                  </a:lnSpc>
                </a:pPr>
                <a:r>
                  <a:rPr lang="en-US" sz="2000" b="1" dirty="0"/>
                  <a:t>	Through : UPSC CSE, : IFS, IPS, IAS</a:t>
                </a:r>
              </a:p>
              <a:p>
                <a:pPr lvl="1">
                  <a:lnSpc>
                    <a:spcPct val="150000"/>
                  </a:lnSpc>
                </a:pPr>
                <a:r>
                  <a:rPr lang="en-US" sz="2000" b="1" dirty="0"/>
                  <a:t>	Through : Indian Army : SPG than IB.</a:t>
                </a:r>
              </a:p>
              <a:p>
                <a:pPr marL="342900" indent="-342900">
                  <a:lnSpc>
                    <a:spcPct val="150000"/>
                  </a:lnSpc>
                  <a:buFont typeface="Wingdings" pitchFamily="2" charset="2"/>
                  <a:buChar char="q"/>
                </a:pPr>
                <a:r>
                  <a:rPr lang="en-US" sz="2000" b="1" dirty="0"/>
                  <a:t>Security provided by Ethical is called cyber security only include network system connection. </a:t>
                </a:r>
              </a:p>
              <a:p>
                <a:pPr marL="800100" lvl="1" indent="-342900">
                  <a:lnSpc>
                    <a:spcPct val="150000"/>
                  </a:lnSpc>
                  <a:buFont typeface="Wingdings" pitchFamily="2" charset="2"/>
                  <a:buChar char="q"/>
                </a:pPr>
                <a:r>
                  <a:rPr lang="en-US" sz="2000" b="1" dirty="0"/>
                  <a:t>Learn 	</a:t>
                </a:r>
                <a:r>
                  <a:rPr lang="en-US" sz="2000" b="1" dirty="0">
                    <a:solidFill>
                      <a:srgbClr val="FF0000"/>
                    </a:solidFill>
                  </a:rPr>
                  <a:t>CEH</a:t>
                </a:r>
                <a:r>
                  <a:rPr lang="en-US" sz="2000" b="1" dirty="0"/>
                  <a:t> : Certified Ethical Hacker. </a:t>
                </a:r>
              </a:p>
              <a:p>
                <a:pPr lvl="1">
                  <a:lnSpc>
                    <a:spcPct val="150000"/>
                  </a:lnSpc>
                </a:pPr>
                <a:r>
                  <a:rPr lang="en-US" sz="2000" b="1" dirty="0"/>
                  <a:t>		</a:t>
                </a:r>
                <a:r>
                  <a:rPr lang="en-US" sz="2000" b="1" dirty="0">
                    <a:solidFill>
                      <a:srgbClr val="FF0000"/>
                    </a:solidFill>
                  </a:rPr>
                  <a:t>CHFI</a:t>
                </a:r>
                <a:r>
                  <a:rPr lang="en-US" sz="2000" b="1" dirty="0"/>
                  <a:t>: Certified Hacking Forensic Investigator.</a:t>
                </a:r>
              </a:p>
              <a:p>
                <a:pPr lvl="1">
                  <a:lnSpc>
                    <a:spcPct val="150000"/>
                  </a:lnSpc>
                </a:pPr>
                <a:r>
                  <a:rPr lang="en-US" sz="2000" b="1" dirty="0"/>
                  <a:t>		</a:t>
                </a:r>
                <a:r>
                  <a:rPr lang="en-US" sz="2000" b="1" dirty="0">
                    <a:solidFill>
                      <a:srgbClr val="FF0000"/>
                    </a:solidFill>
                  </a:rPr>
                  <a:t>EJPT:</a:t>
                </a:r>
                <a:r>
                  <a:rPr lang="en-US" sz="2000" b="1" dirty="0"/>
                  <a:t> eLearnSecurity Junior Penetration Tester.</a:t>
                </a:r>
              </a:p>
              <a:p>
                <a:pPr marL="342900" indent="-342900">
                  <a:lnSpc>
                    <a:spcPct val="150000"/>
                  </a:lnSpc>
                  <a:buFont typeface="Wingdings" pitchFamily="2" charset="2"/>
                  <a:buChar char="q"/>
                </a:pPr>
                <a:r>
                  <a:rPr lang="en-US" sz="2000" b="1" dirty="0"/>
                  <a:t>OR, Learn degree in relative field as IT, and Join Hackathon</a:t>
                </a:r>
              </a:p>
            </p:txBody>
          </p:sp>
          <p:sp>
            <p:nvSpPr>
              <p:cNvPr id="2" name="Rounded Rectangle 1"/>
              <p:cNvSpPr/>
              <p:nvPr/>
            </p:nvSpPr>
            <p:spPr>
              <a:xfrm>
                <a:off x="2804160" y="488032"/>
                <a:ext cx="4297680" cy="300037"/>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2438400" y="335632"/>
              <a:ext cx="4754880" cy="454451"/>
            </a:xfrm>
            <a:prstGeom prst="rect">
              <a:avLst/>
            </a:prstGeom>
            <a:noFill/>
          </p:spPr>
          <p:txBody>
            <a:bodyPr wrap="square" rtlCol="0">
              <a:spAutoFit/>
            </a:bodyPr>
            <a:lstStyle/>
            <a:p>
              <a:pPr marL="742950" lvl="1" indent="-285750">
                <a:buClr>
                  <a:srgbClr val="FF0000"/>
                </a:buClr>
                <a:buFont typeface="Wingdings" pitchFamily="2" charset="2"/>
                <a:buChar char="q"/>
              </a:pPr>
              <a:r>
                <a:rPr lang="en-US" sz="2400" b="1" dirty="0">
                  <a:effectLst>
                    <a:outerShdw blurRad="38100" dist="38100" dir="2700000" algn="tl">
                      <a:srgbClr val="000000">
                        <a:alpha val="43137"/>
                      </a:srgbClr>
                    </a:outerShdw>
                  </a:effectLst>
                </a:rPr>
                <a:t>How to Join IB/CS/R&amp;AW</a:t>
              </a:r>
            </a:p>
          </p:txBody>
        </p:sp>
      </p:gr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1307" y="1524000"/>
            <a:ext cx="2194560" cy="219456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spTree>
    <p:extLst>
      <p:ext uri="{BB962C8B-B14F-4D97-AF65-F5344CB8AC3E}">
        <p14:creationId xmlns:p14="http://schemas.microsoft.com/office/powerpoint/2010/main" val="159294958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04800" y="838201"/>
            <a:ext cx="9258300" cy="5753861"/>
            <a:chOff x="304800" y="335632"/>
            <a:chExt cx="9258300" cy="3146639"/>
          </a:xfrm>
        </p:grpSpPr>
        <p:grpSp>
          <p:nvGrpSpPr>
            <p:cNvPr id="4" name="Group 3"/>
            <p:cNvGrpSpPr/>
            <p:nvPr/>
          </p:nvGrpSpPr>
          <p:grpSpPr>
            <a:xfrm>
              <a:off x="342901" y="335632"/>
              <a:ext cx="9220199" cy="3146639"/>
              <a:chOff x="342901" y="488032"/>
              <a:chExt cx="9220199" cy="3146639"/>
            </a:xfrm>
          </p:grpSpPr>
          <p:sp>
            <p:nvSpPr>
              <p:cNvPr id="3" name="TextBox 2"/>
              <p:cNvSpPr txBox="1"/>
              <p:nvPr/>
            </p:nvSpPr>
            <p:spPr>
              <a:xfrm>
                <a:off x="342901" y="642894"/>
                <a:ext cx="9220199" cy="2991777"/>
              </a:xfrm>
              <a:prstGeom prst="roundRect">
                <a:avLst>
                  <a:gd name="adj" fmla="val 10262"/>
                </a:avLst>
              </a:prstGeom>
              <a:solidFill>
                <a:schemeClr val="bg1"/>
              </a:solidFill>
              <a:ln w="19050">
                <a:solidFill>
                  <a:schemeClr val="accent3"/>
                </a:solidFill>
              </a:ln>
            </p:spPr>
            <p:txBody>
              <a:bodyPr wrap="square" rtlCol="0" anchor="ctr">
                <a:spAutoFit/>
              </a:bodyPr>
              <a:lstStyle/>
              <a:p>
                <a:pPr marL="342900" indent="-342900">
                  <a:lnSpc>
                    <a:spcPct val="150000"/>
                  </a:lnSpc>
                  <a:buFont typeface="Courier New" pitchFamily="49" charset="0"/>
                  <a:buChar char="o"/>
                </a:pPr>
                <a:r>
                  <a:rPr lang="en-US" sz="2000" b="1" dirty="0">
                    <a:solidFill>
                      <a:srgbClr val="FF0000"/>
                    </a:solidFill>
                  </a:rPr>
                  <a:t># Honey Trap </a:t>
                </a:r>
                <a:r>
                  <a:rPr lang="en-US" sz="2000" b="1" dirty="0"/>
                  <a:t>: Anti-terrorism Squad (ATS) has a female intelligence arrest DRDO Chief theft some information by honey trap his arrest in Pune. With Pakistani based intelligence. </a:t>
                </a:r>
              </a:p>
              <a:p>
                <a:pPr marL="342900" indent="-342900">
                  <a:lnSpc>
                    <a:spcPct val="150000"/>
                  </a:lnSpc>
                  <a:buFont typeface="Courier New" pitchFamily="49" charset="0"/>
                  <a:buChar char="o"/>
                </a:pPr>
                <a:endParaRPr lang="en-US" sz="2000" b="1" dirty="0"/>
              </a:p>
              <a:p>
                <a:pPr marL="342900" indent="-342900">
                  <a:buFont typeface="Courier New" pitchFamily="49" charset="0"/>
                  <a:buChar char="o"/>
                </a:pPr>
                <a:r>
                  <a:rPr lang="en-US" sz="2000" b="1" dirty="0"/>
                  <a:t>By </a:t>
                </a:r>
                <a:r>
                  <a:rPr lang="en-US" sz="2000" b="1" dirty="0">
                    <a:solidFill>
                      <a:srgbClr val="FF0000"/>
                    </a:solidFill>
                  </a:rPr>
                  <a:t>DDoS Attacks </a:t>
                </a:r>
                <a:r>
                  <a:rPr lang="en-US" sz="2000" b="1" dirty="0"/>
                  <a:t>overload Airports, Government Ministry Portal etc.</a:t>
                </a:r>
              </a:p>
              <a:p>
                <a:pPr marL="342900" indent="-342900">
                  <a:buFont typeface="Courier New" pitchFamily="49" charset="0"/>
                  <a:buChar char="o"/>
                </a:pPr>
                <a:r>
                  <a:rPr lang="en-US" sz="2000" b="1" dirty="0"/>
                  <a:t>February 2021, including HDFC, SBI, ICICI and Axis Bank faced DDoS Attacks. </a:t>
                </a:r>
              </a:p>
              <a:p>
                <a:pPr marL="342900" indent="-342900">
                  <a:buFont typeface="Courier New" pitchFamily="49" charset="0"/>
                  <a:buChar char="o"/>
                </a:pPr>
                <a:r>
                  <a:rPr lang="en-US" sz="2000" b="1" dirty="0"/>
                  <a:t>USB Drop Attacks – </a:t>
                </a:r>
              </a:p>
              <a:p>
                <a:pPr marL="342900" indent="-342900">
                  <a:buFont typeface="Courier New" pitchFamily="49" charset="0"/>
                  <a:buChar char="o"/>
                </a:pPr>
                <a:r>
                  <a:rPr lang="en-US" sz="2000" b="1" dirty="0"/>
                  <a:t>First Virus is “</a:t>
                </a:r>
                <a:r>
                  <a:rPr lang="en-US" sz="2000" b="1" dirty="0">
                    <a:solidFill>
                      <a:srgbClr val="FF0000"/>
                    </a:solidFill>
                  </a:rPr>
                  <a:t>Creeper Virus</a:t>
                </a:r>
                <a:r>
                  <a:rPr lang="en-US" sz="2000" b="1" dirty="0"/>
                  <a:t>” developed by </a:t>
                </a:r>
                <a:r>
                  <a:rPr lang="en-US" sz="2000" b="1" dirty="0">
                    <a:solidFill>
                      <a:srgbClr val="FF0000"/>
                    </a:solidFill>
                  </a:rPr>
                  <a:t>Bob Thomas </a:t>
                </a:r>
                <a:r>
                  <a:rPr lang="en-US" sz="2000" b="1" dirty="0"/>
                  <a:t>at BBN as experimental, self-duplication program. “Purpose Security Test”</a:t>
                </a:r>
              </a:p>
              <a:p>
                <a:pPr marL="342900" indent="-342900">
                  <a:lnSpc>
                    <a:spcPct val="150000"/>
                  </a:lnSpc>
                  <a:buFont typeface="Courier New" pitchFamily="49" charset="0"/>
                  <a:buChar char="o"/>
                </a:pPr>
                <a:r>
                  <a:rPr lang="en-US" sz="2000" b="1" dirty="0"/>
                  <a:t>The </a:t>
                </a:r>
                <a:r>
                  <a:rPr lang="en-US" sz="2000" b="1" dirty="0">
                    <a:solidFill>
                      <a:srgbClr val="FF0000"/>
                    </a:solidFill>
                  </a:rPr>
                  <a:t>Mydoom virus </a:t>
                </a:r>
                <a:r>
                  <a:rPr lang="en-US" sz="2000" b="1" dirty="0"/>
                  <a:t>was the dangerous than ILOVEYOU virus. </a:t>
                </a:r>
              </a:p>
              <a:p>
                <a:pPr>
                  <a:lnSpc>
                    <a:spcPct val="150000"/>
                  </a:lnSpc>
                </a:pPr>
                <a:r>
                  <a:rPr lang="en-US" sz="2000" b="1" dirty="0"/>
                  <a:t>	His Create One in Four Mail sent globally, Most destructive virus in history . (No body knew his developer )</a:t>
                </a:r>
              </a:p>
            </p:txBody>
          </p:sp>
          <p:sp>
            <p:nvSpPr>
              <p:cNvPr id="2" name="Rounded Rectangle 1"/>
              <p:cNvSpPr/>
              <p:nvPr/>
            </p:nvSpPr>
            <p:spPr>
              <a:xfrm>
                <a:off x="762000" y="488032"/>
                <a:ext cx="5669280" cy="300037"/>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304800" y="335632"/>
              <a:ext cx="6217920" cy="250031"/>
            </a:xfrm>
            <a:prstGeom prst="rect">
              <a:avLst/>
            </a:prstGeom>
            <a:noFill/>
          </p:spPr>
          <p:txBody>
            <a:bodyPr wrap="square" rtlCol="0">
              <a:spAutoFit/>
            </a:bodyPr>
            <a:lstStyle/>
            <a:p>
              <a:pPr marL="742950" lvl="1" indent="-285750">
                <a:buClr>
                  <a:srgbClr val="FF0000"/>
                </a:buClr>
                <a:buFont typeface="Wingdings" pitchFamily="2" charset="2"/>
                <a:buChar char="q"/>
              </a:pPr>
              <a:r>
                <a:rPr lang="en-US" sz="2400" b="1" dirty="0">
                  <a:effectLst>
                    <a:outerShdw blurRad="38100" dist="38100" dir="2700000" algn="tl">
                      <a:srgbClr val="000000">
                        <a:alpha val="43137"/>
                      </a:srgbClr>
                    </a:outerShdw>
                  </a:effectLst>
                </a:rPr>
                <a:t>Benefits &amp; Losses in Cyber Security</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3" name="Picture 12"/>
          <p:cNvPicPr>
            <a:picLocks noChangeAspect="1"/>
          </p:cNvPicPr>
          <p:nvPr/>
        </p:nvPicPr>
        <p:blipFill>
          <a:blip r:embed="rId2" cstate="print">
            <a:extLst>
              <a:ext uri="{BEBA8EAE-BF5A-486C-A8C5-ECC9F3942E4B}">
                <a14:imgProps xmlns:a14="http://schemas.microsoft.com/office/drawing/2010/main">
                  <a14:imgLayer r:embed="rId3">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spTree>
    <p:extLst>
      <p:ext uri="{BB962C8B-B14F-4D97-AF65-F5344CB8AC3E}">
        <p14:creationId xmlns:p14="http://schemas.microsoft.com/office/powerpoint/2010/main" val="224710274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1" y="903333"/>
            <a:ext cx="9220199" cy="5726067"/>
            <a:chOff x="342901" y="330259"/>
            <a:chExt cx="9220199" cy="3177475"/>
          </a:xfrm>
        </p:grpSpPr>
        <p:grpSp>
          <p:nvGrpSpPr>
            <p:cNvPr id="4" name="Group 3"/>
            <p:cNvGrpSpPr/>
            <p:nvPr/>
          </p:nvGrpSpPr>
          <p:grpSpPr>
            <a:xfrm>
              <a:off x="342901" y="330259"/>
              <a:ext cx="9220199" cy="3177475"/>
              <a:chOff x="342901" y="482659"/>
              <a:chExt cx="9220199" cy="3177475"/>
            </a:xfrm>
          </p:grpSpPr>
          <p:sp>
            <p:nvSpPr>
              <p:cNvPr id="3" name="TextBox 2"/>
              <p:cNvSpPr txBox="1"/>
              <p:nvPr/>
            </p:nvSpPr>
            <p:spPr>
              <a:xfrm>
                <a:off x="342901" y="624375"/>
                <a:ext cx="9220199" cy="3035759"/>
              </a:xfrm>
              <a:prstGeom prst="roundRect">
                <a:avLst>
                  <a:gd name="adj" fmla="val 10262"/>
                </a:avLst>
              </a:prstGeom>
              <a:solidFill>
                <a:schemeClr val="bg1"/>
              </a:solidFill>
              <a:ln w="19050">
                <a:solidFill>
                  <a:schemeClr val="accent3"/>
                </a:solidFill>
              </a:ln>
            </p:spPr>
            <p:txBody>
              <a:bodyPr wrap="square" rtlCol="0" anchor="ctr">
                <a:spAutoFit/>
              </a:bodyPr>
              <a:lstStyle/>
              <a:p>
                <a:pPr marL="342900" indent="-342900">
                  <a:lnSpc>
                    <a:spcPct val="150000"/>
                  </a:lnSpc>
                  <a:buFont typeface="Wingdings" pitchFamily="2" charset="2"/>
                  <a:buChar char="Ø"/>
                </a:pPr>
                <a:r>
                  <a:rPr lang="en-US" sz="2000" b="1" dirty="0"/>
                  <a:t>IT Act 2013, “need to change it because technologies are more developed by not changes any act under the IT. </a:t>
                </a:r>
              </a:p>
              <a:p>
                <a:pPr marL="342900" indent="-342900">
                  <a:lnSpc>
                    <a:spcPct val="150000"/>
                  </a:lnSpc>
                  <a:buFont typeface="Wingdings" pitchFamily="2" charset="2"/>
                  <a:buChar char="Ø"/>
                </a:pPr>
                <a:r>
                  <a:rPr lang="en-US" sz="2000" b="1" dirty="0"/>
                  <a:t>Cyber Offences under Penal Code 1860. </a:t>
                </a:r>
              </a:p>
              <a:p>
                <a:pPr>
                  <a:lnSpc>
                    <a:spcPct val="150000"/>
                  </a:lnSpc>
                </a:pPr>
                <a:r>
                  <a:rPr lang="en-US" sz="2000" b="1" dirty="0"/>
                  <a:t>		</a:t>
                </a:r>
                <a:r>
                  <a:rPr lang="en-US" sz="2000" b="1" dirty="0">
                    <a:ln>
                      <a:solidFill>
                        <a:sysClr val="windowText" lastClr="000000"/>
                      </a:solidFill>
                    </a:ln>
                    <a:solidFill>
                      <a:srgbClr val="FF0000"/>
                    </a:solidFill>
                  </a:rPr>
                  <a:t>Acts</a:t>
                </a:r>
                <a:r>
                  <a:rPr lang="en-US" sz="2000" b="1" dirty="0"/>
                  <a:t>		Offence Under IPC		IPC </a:t>
                </a:r>
              </a:p>
              <a:p>
                <a:pPr marL="457200" indent="-457200">
                  <a:lnSpc>
                    <a:spcPct val="150000"/>
                  </a:lnSpc>
                  <a:buFont typeface="+mj-lt"/>
                  <a:buAutoNum type="arabicPeriod"/>
                </a:pPr>
                <a:r>
                  <a:rPr lang="en-US" sz="2000" b="1" dirty="0">
                    <a:solidFill>
                      <a:srgbClr val="FF0000"/>
                    </a:solidFill>
                  </a:rPr>
                  <a:t>Sending threatening massage </a:t>
                </a:r>
                <a:r>
                  <a:rPr lang="en-US" sz="2000" b="1" dirty="0"/>
                  <a:t>– Criminal Intimidation – </a:t>
                </a:r>
                <a:r>
                  <a:rPr lang="en-US" sz="2000" b="1" dirty="0">
                    <a:solidFill>
                      <a:srgbClr val="FF0000"/>
                    </a:solidFill>
                  </a:rPr>
                  <a:t>Section 503</a:t>
                </a:r>
              </a:p>
              <a:p>
                <a:pPr marL="457200" indent="-457200">
                  <a:lnSpc>
                    <a:spcPct val="150000"/>
                  </a:lnSpc>
                  <a:buFont typeface="+mj-lt"/>
                  <a:buAutoNum type="arabicPeriod"/>
                </a:pPr>
                <a:r>
                  <a:rPr lang="en-US" sz="2000" b="1" dirty="0">
                    <a:solidFill>
                      <a:srgbClr val="FF0000"/>
                    </a:solidFill>
                  </a:rPr>
                  <a:t>Sending defamatory massage </a:t>
                </a:r>
                <a:r>
                  <a:rPr lang="en-US" sz="2000" b="1" dirty="0"/>
                  <a:t>– Defamation         	        - </a:t>
                </a:r>
                <a:r>
                  <a:rPr lang="en-US" sz="2000" b="1" dirty="0">
                    <a:solidFill>
                      <a:srgbClr val="FF0000"/>
                    </a:solidFill>
                  </a:rPr>
                  <a:t>Section 499</a:t>
                </a:r>
              </a:p>
              <a:p>
                <a:pPr marL="457200" indent="-457200">
                  <a:lnSpc>
                    <a:spcPct val="150000"/>
                  </a:lnSpc>
                  <a:buFont typeface="+mj-lt"/>
                  <a:buAutoNum type="arabicPeriod"/>
                </a:pPr>
                <a:r>
                  <a:rPr lang="en-US" sz="2000" b="1" dirty="0">
                    <a:solidFill>
                      <a:srgbClr val="FF0000"/>
                    </a:solidFill>
                  </a:rPr>
                  <a:t>Bogus websites, Cyber Fraud </a:t>
                </a:r>
                <a:r>
                  <a:rPr lang="en-US" sz="2000" b="1" dirty="0"/>
                  <a:t>– Cheating                       - </a:t>
                </a:r>
                <a:r>
                  <a:rPr lang="en-US" sz="2000" b="1" dirty="0">
                    <a:solidFill>
                      <a:srgbClr val="FF0000"/>
                    </a:solidFill>
                  </a:rPr>
                  <a:t>Section 420</a:t>
                </a:r>
              </a:p>
              <a:p>
                <a:pPr marL="457200" indent="-457200">
                  <a:lnSpc>
                    <a:spcPct val="150000"/>
                  </a:lnSpc>
                  <a:buFont typeface="+mj-lt"/>
                  <a:buAutoNum type="arabicPeriod"/>
                </a:pPr>
                <a:r>
                  <a:rPr lang="en-US" sz="2000" b="1" dirty="0">
                    <a:solidFill>
                      <a:srgbClr val="FF0000"/>
                    </a:solidFill>
                  </a:rPr>
                  <a:t>Web jacking  		      - </a:t>
                </a:r>
                <a:r>
                  <a:rPr lang="en-US" sz="2000" b="1" dirty="0"/>
                  <a:t>Extortion</a:t>
                </a:r>
                <a:r>
                  <a:rPr lang="en-US" sz="2000" b="1" dirty="0">
                    <a:solidFill>
                      <a:srgbClr val="FF0000"/>
                    </a:solidFill>
                  </a:rPr>
                  <a:t>                         </a:t>
                </a:r>
                <a:r>
                  <a:rPr lang="en-US" sz="2000" b="1" dirty="0"/>
                  <a:t>- </a:t>
                </a:r>
                <a:r>
                  <a:rPr lang="en-US" sz="2000" b="1" dirty="0">
                    <a:solidFill>
                      <a:srgbClr val="FF0000"/>
                    </a:solidFill>
                  </a:rPr>
                  <a:t>Section 383</a:t>
                </a:r>
              </a:p>
              <a:p>
                <a:pPr marL="457200" indent="-457200">
                  <a:lnSpc>
                    <a:spcPct val="150000"/>
                  </a:lnSpc>
                  <a:buFont typeface="+mj-lt"/>
                  <a:buAutoNum type="arabicPeriod"/>
                </a:pPr>
                <a:r>
                  <a:rPr lang="en-US" sz="2000" b="1" dirty="0">
                    <a:solidFill>
                      <a:srgbClr val="FF0000"/>
                    </a:solidFill>
                  </a:rPr>
                  <a:t>Spoofing/Forged e-records     </a:t>
                </a:r>
                <a:r>
                  <a:rPr lang="en-US" sz="2000" b="1" dirty="0"/>
                  <a:t>– Forgery                           - </a:t>
                </a:r>
                <a:r>
                  <a:rPr lang="en-US" sz="2000" b="1" dirty="0">
                    <a:solidFill>
                      <a:srgbClr val="FF0000"/>
                    </a:solidFill>
                  </a:rPr>
                  <a:t>Section 463  </a:t>
                </a:r>
              </a:p>
              <a:p>
                <a:pPr marL="457200" indent="-457200">
                  <a:lnSpc>
                    <a:spcPct val="150000"/>
                  </a:lnSpc>
                  <a:buFont typeface="+mj-lt"/>
                  <a:buAutoNum type="arabicPeriod"/>
                </a:pPr>
                <a:r>
                  <a:rPr lang="en-US" sz="2000" b="1" dirty="0">
                    <a:solidFill>
                      <a:srgbClr val="FF0000"/>
                    </a:solidFill>
                  </a:rPr>
                  <a:t>Pornography 		     – </a:t>
                </a:r>
                <a:r>
                  <a:rPr lang="en-US" sz="2000" b="1" dirty="0"/>
                  <a:t>Obscenity                       - </a:t>
                </a:r>
                <a:r>
                  <a:rPr lang="en-US" sz="2000" b="1" dirty="0">
                    <a:solidFill>
                      <a:srgbClr val="FF0000"/>
                    </a:solidFill>
                  </a:rPr>
                  <a:t>Section 292</a:t>
                </a:r>
              </a:p>
              <a:p>
                <a:pPr marL="457200" indent="-457200">
                  <a:lnSpc>
                    <a:spcPct val="150000"/>
                  </a:lnSpc>
                  <a:buFont typeface="+mj-lt"/>
                  <a:buAutoNum type="arabicPeriod"/>
                </a:pPr>
                <a:r>
                  <a:rPr lang="en-US" sz="2000" b="1" dirty="0">
                    <a:solidFill>
                      <a:srgbClr val="FF0000"/>
                    </a:solidFill>
                  </a:rPr>
                  <a:t>Online Harassment  	     – </a:t>
                </a:r>
                <a:r>
                  <a:rPr lang="en-US" sz="2000" b="1" dirty="0"/>
                  <a:t>Stalking</a:t>
                </a:r>
                <a:r>
                  <a:rPr lang="en-US" sz="2000" b="1" dirty="0">
                    <a:solidFill>
                      <a:srgbClr val="FF0000"/>
                    </a:solidFill>
                  </a:rPr>
                  <a:t>                       </a:t>
                </a:r>
                <a:r>
                  <a:rPr lang="en-US" sz="2000" b="1" dirty="0"/>
                  <a:t>- </a:t>
                </a:r>
                <a:r>
                  <a:rPr lang="en-US" sz="2000" b="1" dirty="0">
                    <a:solidFill>
                      <a:srgbClr val="FF0000"/>
                    </a:solidFill>
                  </a:rPr>
                  <a:t>Section 352-D</a:t>
                </a:r>
              </a:p>
            </p:txBody>
          </p:sp>
          <p:sp>
            <p:nvSpPr>
              <p:cNvPr id="2" name="Rounded Rectangle 1"/>
              <p:cNvSpPr/>
              <p:nvPr/>
            </p:nvSpPr>
            <p:spPr>
              <a:xfrm>
                <a:off x="2849880" y="482659"/>
                <a:ext cx="4206240" cy="30444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2844724" y="338716"/>
              <a:ext cx="3632276" cy="461665"/>
            </a:xfrm>
            <a:prstGeom prst="rect">
              <a:avLst/>
            </a:prstGeom>
            <a:noFill/>
          </p:spPr>
          <p:txBody>
            <a:bodyPr wrap="none" rtlCol="0">
              <a:spAutoFit/>
            </a:bodyPr>
            <a:lstStyle/>
            <a:p>
              <a:pPr marL="742950" lvl="1" indent="-285750">
                <a:buClr>
                  <a:srgbClr val="FF0000"/>
                </a:buClr>
                <a:buFont typeface="Wingdings" pitchFamily="2" charset="2"/>
                <a:buChar char="q"/>
              </a:pPr>
              <a:r>
                <a:rPr lang="en-US" sz="2400" b="1" dirty="0">
                  <a:effectLst>
                    <a:outerShdw blurRad="38100" dist="38100" dir="2700000" algn="tl">
                      <a:srgbClr val="000000">
                        <a:alpha val="43137"/>
                      </a:srgbClr>
                    </a:outerShdw>
                  </a:effectLst>
                </a:rPr>
                <a:t>Law of Cyber in IT.</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3" name="Picture 12"/>
          <p:cNvPicPr>
            <a:picLocks noChangeAspect="1"/>
          </p:cNvPicPr>
          <p:nvPr/>
        </p:nvPicPr>
        <p:blipFill>
          <a:blip r:embed="rId2" cstate="print">
            <a:extLst>
              <a:ext uri="{BEBA8EAE-BF5A-486C-A8C5-ECC9F3942E4B}">
                <a14:imgProps xmlns:a14="http://schemas.microsoft.com/office/drawing/2010/main">
                  <a14:imgLayer r:embed="rId3">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spTree>
    <p:extLst>
      <p:ext uri="{BB962C8B-B14F-4D97-AF65-F5344CB8AC3E}">
        <p14:creationId xmlns:p14="http://schemas.microsoft.com/office/powerpoint/2010/main" val="310192345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1" y="838200"/>
            <a:ext cx="9220199" cy="5754154"/>
            <a:chOff x="342901" y="292983"/>
            <a:chExt cx="9220199" cy="3244561"/>
          </a:xfrm>
        </p:grpSpPr>
        <p:grpSp>
          <p:nvGrpSpPr>
            <p:cNvPr id="4" name="Group 3"/>
            <p:cNvGrpSpPr/>
            <p:nvPr/>
          </p:nvGrpSpPr>
          <p:grpSpPr>
            <a:xfrm>
              <a:off x="342901" y="292983"/>
              <a:ext cx="9220199" cy="3244561"/>
              <a:chOff x="342901" y="445383"/>
              <a:chExt cx="9220199" cy="3244561"/>
            </a:xfrm>
          </p:grpSpPr>
          <p:sp>
            <p:nvSpPr>
              <p:cNvPr id="3" name="TextBox 2"/>
              <p:cNvSpPr txBox="1"/>
              <p:nvPr/>
            </p:nvSpPr>
            <p:spPr>
              <a:xfrm>
                <a:off x="342901" y="598601"/>
                <a:ext cx="9220199" cy="3091343"/>
              </a:xfrm>
              <a:prstGeom prst="roundRect">
                <a:avLst>
                  <a:gd name="adj" fmla="val 3596"/>
                </a:avLst>
              </a:prstGeom>
              <a:solidFill>
                <a:schemeClr val="bg1"/>
              </a:solidFill>
              <a:ln w="19050">
                <a:solidFill>
                  <a:schemeClr val="accent3"/>
                </a:solidFill>
              </a:ln>
            </p:spPr>
            <p:txBody>
              <a:bodyPr wrap="square" rtlCol="0" anchor="ctr">
                <a:spAutoFit/>
              </a:bodyPr>
              <a:lstStyle/>
              <a:p>
                <a:pPr>
                  <a:lnSpc>
                    <a:spcPct val="150000"/>
                  </a:lnSpc>
                </a:pPr>
                <a:endParaRPr lang="en-US" sz="100" b="1" dirty="0"/>
              </a:p>
              <a:p>
                <a:pPr marL="342900" indent="-342900">
                  <a:lnSpc>
                    <a:spcPct val="150000"/>
                  </a:lnSpc>
                  <a:buFont typeface="Arial" pitchFamily="34" charset="0"/>
                  <a:buChar char="•"/>
                </a:pPr>
                <a:endParaRPr lang="en-US" sz="800" b="1" dirty="0"/>
              </a:p>
              <a:p>
                <a:pPr marL="342900" indent="-342900">
                  <a:lnSpc>
                    <a:spcPct val="150000"/>
                  </a:lnSpc>
                  <a:buFont typeface="Arial" pitchFamily="34" charset="0"/>
                  <a:buChar char="•"/>
                </a:pPr>
                <a:r>
                  <a:rPr lang="en-US" sz="2000" b="1" dirty="0"/>
                  <a:t>The reason of Security awareness is important because it’s the how to save our personal information.</a:t>
                </a:r>
              </a:p>
              <a:p>
                <a:pPr marL="342900" indent="-342900">
                  <a:lnSpc>
                    <a:spcPct val="150000"/>
                  </a:lnSpc>
                  <a:buFont typeface="Arial" pitchFamily="34" charset="0"/>
                  <a:buChar char="•"/>
                </a:pPr>
                <a:r>
                  <a:rPr lang="en-US" sz="2000" b="1" dirty="0"/>
                  <a:t>Phishing Prevention Knowledge</a:t>
                </a:r>
              </a:p>
              <a:p>
                <a:pPr marL="342900" indent="-342900">
                  <a:lnSpc>
                    <a:spcPct val="150000"/>
                  </a:lnSpc>
                  <a:buFont typeface="Arial" pitchFamily="34" charset="0"/>
                  <a:buChar char="•"/>
                </a:pPr>
                <a:r>
                  <a:rPr lang="en-US" sz="2000" b="1" dirty="0"/>
                  <a:t>Strong Password Security</a:t>
                </a:r>
              </a:p>
              <a:p>
                <a:pPr marL="342900" indent="-342900">
                  <a:lnSpc>
                    <a:spcPct val="150000"/>
                  </a:lnSpc>
                  <a:buFont typeface="Arial" pitchFamily="34" charset="0"/>
                  <a:buChar char="•"/>
                </a:pPr>
                <a:r>
                  <a:rPr lang="en-US" sz="2000" b="1" dirty="0"/>
                  <a:t>Malware Defense</a:t>
                </a:r>
              </a:p>
              <a:p>
                <a:pPr marL="342900" indent="-342900">
                  <a:lnSpc>
                    <a:spcPct val="150000"/>
                  </a:lnSpc>
                  <a:buFont typeface="Arial" pitchFamily="34" charset="0"/>
                  <a:buChar char="•"/>
                </a:pPr>
                <a:r>
                  <a:rPr lang="en-US" sz="2000" b="1" dirty="0"/>
                  <a:t>Data Protection</a:t>
                </a:r>
              </a:p>
              <a:p>
                <a:pPr marL="342900" indent="-342900">
                  <a:lnSpc>
                    <a:spcPct val="150000"/>
                  </a:lnSpc>
                  <a:buFont typeface="Arial" pitchFamily="34" charset="0"/>
                  <a:buChar char="•"/>
                </a:pPr>
                <a:r>
                  <a:rPr lang="en-US" sz="2000" b="1" dirty="0"/>
                  <a:t>Device Security</a:t>
                </a:r>
              </a:p>
              <a:p>
                <a:pPr marL="342900" indent="-342900">
                  <a:lnSpc>
                    <a:spcPct val="150000"/>
                  </a:lnSpc>
                  <a:buFont typeface="Arial" pitchFamily="34" charset="0"/>
                  <a:buChar char="•"/>
                </a:pPr>
                <a:r>
                  <a:rPr lang="en-US" sz="2000" b="1" dirty="0"/>
                  <a:t>Safe Online Practices/Financial </a:t>
                </a:r>
              </a:p>
              <a:p>
                <a:pPr marL="342900" indent="-342900">
                  <a:lnSpc>
                    <a:spcPct val="150000"/>
                  </a:lnSpc>
                  <a:buFont typeface="Arial" pitchFamily="34" charset="0"/>
                  <a:buChar char="•"/>
                </a:pPr>
                <a:r>
                  <a:rPr lang="en-US" sz="2000" b="1" dirty="0"/>
                  <a:t>Social Engineering Awareness</a:t>
                </a:r>
              </a:p>
              <a:p>
                <a:pPr marL="342900" indent="-342900">
                  <a:lnSpc>
                    <a:spcPct val="150000"/>
                  </a:lnSpc>
                  <a:buFont typeface="Arial" pitchFamily="34" charset="0"/>
                  <a:buChar char="•"/>
                </a:pPr>
                <a:r>
                  <a:rPr lang="en-US" sz="2000" b="1" dirty="0"/>
                  <a:t>Public Wi-Fi  Awareness</a:t>
                </a:r>
              </a:p>
              <a:p>
                <a:pPr marL="342900" indent="-342900">
                  <a:lnSpc>
                    <a:spcPct val="150000"/>
                  </a:lnSpc>
                  <a:buFont typeface="Arial" pitchFamily="34" charset="0"/>
                  <a:buChar char="•"/>
                </a:pPr>
                <a:r>
                  <a:rPr lang="en-US" sz="2000" b="1" dirty="0"/>
                  <a:t>Overall Cyber Resilience</a:t>
                </a:r>
              </a:p>
            </p:txBody>
          </p:sp>
          <p:sp>
            <p:nvSpPr>
              <p:cNvPr id="2" name="Rounded Rectangle 1"/>
              <p:cNvSpPr/>
              <p:nvPr/>
            </p:nvSpPr>
            <p:spPr>
              <a:xfrm>
                <a:off x="1661160" y="445383"/>
                <a:ext cx="6583680" cy="309358"/>
              </a:xfrm>
              <a:prstGeom prst="roundRect">
                <a:avLst>
                  <a:gd name="adj" fmla="val 50000"/>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1295400" y="292983"/>
              <a:ext cx="6922729" cy="461665"/>
            </a:xfrm>
            <a:prstGeom prst="rect">
              <a:avLst/>
            </a:prstGeom>
            <a:noFill/>
          </p:spPr>
          <p:txBody>
            <a:bodyPr wrap="none" rtlCol="0">
              <a:spAutoFit/>
            </a:bodyPr>
            <a:lstStyle/>
            <a:p>
              <a:pPr marL="742950" lvl="1" indent="-285750">
                <a:buClr>
                  <a:srgbClr val="FF0000"/>
                </a:buClr>
                <a:buFont typeface="Wingdings" pitchFamily="2" charset="2"/>
                <a:buChar char="q"/>
              </a:pPr>
              <a:r>
                <a:rPr lang="en-US" sz="2400" b="1" dirty="0">
                  <a:effectLst>
                    <a:outerShdw blurRad="38100" dist="38100" dir="2700000" algn="tl">
                      <a:srgbClr val="000000">
                        <a:alpha val="43137"/>
                      </a:srgbClr>
                    </a:outerShdw>
                  </a:effectLst>
                </a:rPr>
                <a:t>Importance of Cyber Security Awareness</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3" name="Picture 12"/>
          <p:cNvPicPr>
            <a:picLocks noChangeAspect="1"/>
          </p:cNvPicPr>
          <p:nvPr/>
        </p:nvPicPr>
        <p:blipFill>
          <a:blip r:embed="rId2" cstate="print">
            <a:extLst>
              <a:ext uri="{BEBA8EAE-BF5A-486C-A8C5-ECC9F3942E4B}">
                <a14:imgProps xmlns:a14="http://schemas.microsoft.com/office/drawing/2010/main">
                  <a14:imgLayer r:embed="rId3">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pic>
        <p:nvPicPr>
          <p:cNvPr id="3074" name="Picture 2" descr="Why Strong Passwords Are Your First Line of Defense - Siccura - Private and  Secure Digital Lif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43115" y1="66356" x2="43115" y2="66356"/>
                        <a14:backgroundMark x1="36279" y1="30382" x2="36279" y2="30382"/>
                        <a14:backgroundMark x1="49170" y1="29823" x2="49170" y2="29823"/>
                        <a14:backgroundMark x1="63428" y1="30103" x2="63428" y2="30103"/>
                        <a14:backgroundMark x1="60156" y1="32339" x2="60156" y2="32339"/>
                        <a14:backgroundMark x1="40283" y1="59553" x2="40283" y2="59553"/>
                        <a14:backgroundMark x1="40723" y1="70643" x2="40723" y2="70643"/>
                        <a14:backgroundMark x1="47119" y1="70923" x2="47119" y2="70923"/>
                        <a14:backgroundMark x1="54248" y1="70643" x2="54248" y2="70643"/>
                        <a14:backgroundMark x1="61230" y1="72041" x2="61230" y2="72041"/>
                      </a14:backgroundRemoval>
                    </a14:imgEffect>
                  </a14:imgLayer>
                </a14:imgProps>
              </a:ext>
              <a:ext uri="{28A0092B-C50C-407E-A947-70E740481C1C}">
                <a14:useLocalDpi xmlns:a14="http://schemas.microsoft.com/office/drawing/2010/main" val="0"/>
              </a:ext>
            </a:extLst>
          </a:blip>
          <a:srcRect l="17385" t="11061" r="16938" b="19740"/>
          <a:stretch/>
        </p:blipFill>
        <p:spPr bwMode="auto">
          <a:xfrm>
            <a:off x="5149746" y="4114800"/>
            <a:ext cx="3975393" cy="2194560"/>
          </a:xfrm>
          <a:prstGeom prst="rect">
            <a:avLst/>
          </a:prstGeom>
          <a:noFill/>
          <a:effectLst>
            <a:softEdge rad="31750"/>
          </a:effectLst>
          <a:scene3d>
            <a:camera prst="perspectiveHeroicExtremeLeftFacing"/>
            <a:lightRig rig="threePt" dir="t"/>
          </a:scene3d>
          <a:extLst>
            <a:ext uri="{909E8E84-426E-40DD-AFC4-6F175D3DCCD1}">
              <a14:hiddenFill xmlns:a14="http://schemas.microsoft.com/office/drawing/2010/main">
                <a:solidFill>
                  <a:srgbClr val="FFFFFF"/>
                </a:solidFill>
              </a14:hiddenFill>
            </a:ext>
          </a:extLst>
        </p:spPr>
      </p:pic>
      <p:pic>
        <p:nvPicPr>
          <p:cNvPr id="9" name="Picture 2" descr="Security Awareness Training: What is it, Best Practices, &amp; More | PROLINK"/>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4556" y1="24667" x2="44556" y2="24667"/>
                        <a14:foregroundMark x1="42111" y1="24000" x2="41667" y2="27556"/>
                        <a14:foregroundMark x1="43889" y1="37778" x2="44778" y2="40000"/>
                        <a14:foregroundMark x1="43556" y1="45111" x2="43444" y2="46667"/>
                        <a14:foregroundMark x1="38000" y1="39778" x2="38000" y2="39778"/>
                        <a14:foregroundMark x1="28556" y1="38444" x2="28556" y2="38444"/>
                        <a14:foregroundMark x1="37222" y1="39778" x2="37222" y2="39778"/>
                        <a14:foregroundMark x1="34889" y1="39333" x2="34889" y2="39333"/>
                        <a14:foregroundMark x1="59889" y1="50000" x2="59889" y2="50000"/>
                        <a14:foregroundMark x1="51556" y1="44444" x2="51556" y2="44444"/>
                        <a14:foregroundMark x1="47111" y1="43778" x2="47111" y2="43778"/>
                        <a14:foregroundMark x1="55333" y1="35111" x2="55333" y2="35111"/>
                        <a14:foregroundMark x1="54111" y1="38444" x2="54111" y2="38444"/>
                        <a14:foregroundMark x1="54000" y1="39778" x2="53667" y2="42667"/>
                        <a14:foregroundMark x1="53667" y1="46667" x2="53667" y2="46667"/>
                        <a14:foregroundMark x1="49889" y1="46444" x2="49889" y2="46444"/>
                        <a14:foregroundMark x1="49889" y1="40444" x2="49889" y2="40444"/>
                        <a14:foregroundMark x1="61778" y1="35556" x2="61778" y2="35556"/>
                        <a14:foregroundMark x1="61778" y1="42667" x2="61778" y2="42667"/>
                        <a14:foregroundMark x1="62889" y1="48000" x2="62889" y2="49333"/>
                        <a14:foregroundMark x1="58111" y1="54889" x2="58111" y2="54889"/>
                        <a14:foregroundMark x1="61444" y1="66889" x2="61444" y2="66889"/>
                        <a14:foregroundMark x1="63889" y1="81778" x2="63889" y2="81778"/>
                        <a14:foregroundMark x1="57333" y1="81778" x2="56444" y2="81778"/>
                        <a14:foregroundMark x1="50667" y1="80000" x2="49667" y2="80000"/>
                        <a14:foregroundMark x1="43778" y1="79778" x2="42111" y2="80667"/>
                        <a14:foregroundMark x1="34222" y1="81333" x2="33000" y2="81333"/>
                        <a14:foregroundMark x1="27111" y1="81333" x2="25778" y2="82000"/>
                        <a14:foregroundMark x1="32222" y1="38667" x2="32222" y2="38667"/>
                        <a14:foregroundMark x1="68222" y1="22667" x2="68222" y2="22667"/>
                        <a14:foregroundMark x1="67889" y1="21333" x2="67889" y2="21333"/>
                        <a14:foregroundMark x1="61222" y1="29556" x2="60778" y2="30444"/>
                        <a14:foregroundMark x1="59889" y1="32222" x2="59889" y2="32222"/>
                        <a14:foregroundMark x1="59667" y1="30222" x2="59667" y2="30222"/>
                        <a14:foregroundMark x1="52222" y1="38667" x2="52222" y2="38667"/>
                        <a14:foregroundMark x1="51333" y1="37556" x2="51333" y2="37556"/>
                        <a14:foregroundMark x1="51333" y1="43111" x2="51333" y2="43111"/>
                        <a14:foregroundMark x1="51333" y1="43111" x2="51333" y2="43111"/>
                        <a14:foregroundMark x1="49556" y1="42444" x2="49556" y2="42444"/>
                        <a14:foregroundMark x1="50222" y1="41333" x2="52333" y2="41333"/>
                        <a14:foregroundMark x1="55667" y1="40667" x2="55667" y2="40667"/>
                      </a14:backgroundRemoval>
                    </a14:imgEffect>
                  </a14:imgLayer>
                </a14:imgProps>
              </a:ext>
              <a:ext uri="{28A0092B-C50C-407E-A947-70E740481C1C}">
                <a14:useLocalDpi xmlns:a14="http://schemas.microsoft.com/office/drawing/2010/main" val="0"/>
              </a:ext>
            </a:extLst>
          </a:blip>
          <a:srcRect/>
          <a:stretch>
            <a:fillRect/>
          </a:stretch>
        </p:blipFill>
        <p:spPr bwMode="auto">
          <a:xfrm>
            <a:off x="4572000" y="1737360"/>
            <a:ext cx="4754880" cy="237744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90147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1173</TotalTime>
  <Words>1090</Words>
  <Application>Microsoft Office PowerPoint</Application>
  <PresentationFormat>A4 Paper (210x297 mm)</PresentationFormat>
  <Paragraphs>163</Paragraphs>
  <Slides>19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Arial Rounded MT Bold</vt:lpstr>
      <vt:lpstr>Calibri</vt:lpstr>
      <vt:lpstr>Courier New</vt:lpstr>
      <vt:lpstr>Eras Demi ITC</vt:lpstr>
      <vt:lpstr>Wingdings</vt:lpstr>
      <vt:lpstr>Apothecary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Pratipal Kumar Singh</cp:lastModifiedBy>
  <cp:revision>82</cp:revision>
  <dcterms:created xsi:type="dcterms:W3CDTF">2024-01-24T11:55:21Z</dcterms:created>
  <dcterms:modified xsi:type="dcterms:W3CDTF">2024-09-10T07:18:15Z</dcterms:modified>
</cp:coreProperties>
</file>